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6" r:id="rId4"/>
    <p:sldId id="259" r:id="rId5"/>
    <p:sldId id="262" r:id="rId6"/>
    <p:sldId id="261" r:id="rId7"/>
    <p:sldId id="263" r:id="rId8"/>
    <p:sldId id="264" r:id="rId9"/>
    <p:sldId id="267" r:id="rId10"/>
    <p:sldId id="265" r:id="rId11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1086"/>
    <a:srgbClr val="AE6412"/>
    <a:srgbClr val="7983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1776" y="-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7C188-1613-4400-8AE6-919A5E3F7948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B994-25B1-410F-BB2E-464CB50F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048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7C188-1613-4400-8AE6-919A5E3F7948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B994-25B1-410F-BB2E-464CB50F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643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7C188-1613-4400-8AE6-919A5E3F7948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B994-25B1-410F-BB2E-464CB50F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870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7C188-1613-4400-8AE6-919A5E3F7948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B994-25B1-410F-BB2E-464CB50F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683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7C188-1613-4400-8AE6-919A5E3F7948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B994-25B1-410F-BB2E-464CB50F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517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7C188-1613-4400-8AE6-919A5E3F7948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B994-25B1-410F-BB2E-464CB50F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558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7C188-1613-4400-8AE6-919A5E3F7948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B994-25B1-410F-BB2E-464CB50F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768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7C188-1613-4400-8AE6-919A5E3F7948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B994-25B1-410F-BB2E-464CB50F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773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7C188-1613-4400-8AE6-919A5E3F7948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B994-25B1-410F-BB2E-464CB50F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555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7C188-1613-4400-8AE6-919A5E3F7948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B994-25B1-410F-BB2E-464CB50F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273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7C188-1613-4400-8AE6-919A5E3F7948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B994-25B1-410F-BB2E-464CB50F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235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A7C188-1613-4400-8AE6-919A5E3F7948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6B994-25B1-410F-BB2E-464CB50F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183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14F5B4-6EAE-4813-B5A7-54B9D1A781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12744"/>
            <a:ext cx="6858000" cy="385103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C829C4C-5785-4F9F-976D-22DAE33E073F}"/>
              </a:ext>
            </a:extLst>
          </p:cNvPr>
          <p:cNvSpPr/>
          <p:nvPr/>
        </p:nvSpPr>
        <p:spPr>
          <a:xfrm>
            <a:off x="1397031" y="240365"/>
            <a:ext cx="406393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r>
              <a:rPr lang="fa-IR" sz="3600" b="1" cap="none" spc="0" dirty="0">
                <a:ln w="0"/>
                <a:solidFill>
                  <a:schemeClr val="tx1"/>
                </a:solidFill>
                <a:cs typeface="B Nazanin" panose="00000400000000000000" pitchFamily="2" charset="-78"/>
              </a:rPr>
              <a:t>راهنمای پرینتر سه بعدی</a:t>
            </a:r>
          </a:p>
          <a:p>
            <a:pPr algn="ctr" rtl="1"/>
            <a:r>
              <a:rPr lang="fa-IR" sz="3600" b="1" dirty="0">
                <a:ln w="0"/>
                <a:cs typeface="B Nazanin" panose="00000400000000000000" pitchFamily="2" charset="-78"/>
              </a:rPr>
              <a:t>کوانتوم مدل</a:t>
            </a:r>
            <a:r>
              <a:rPr lang="fa-IR" sz="3600" b="1" cap="none" spc="0" dirty="0">
                <a:ln w="0"/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  <a:r>
              <a:rPr lang="en-US" sz="3600" b="1" cap="none" spc="0" dirty="0">
                <a:ln w="0"/>
                <a:solidFill>
                  <a:schemeClr val="tx1"/>
                </a:solidFill>
                <a:cs typeface="B Nazanin" panose="00000400000000000000" pitchFamily="2" charset="-78"/>
              </a:rPr>
              <a:t>Generous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58076E-E7F3-4CF2-8349-DFB97E6D7B62}"/>
              </a:ext>
            </a:extLst>
          </p:cNvPr>
          <p:cNvSpPr/>
          <p:nvPr/>
        </p:nvSpPr>
        <p:spPr>
          <a:xfrm>
            <a:off x="2554621" y="1491697"/>
            <a:ext cx="166103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 rtl="1"/>
            <a:r>
              <a:rPr lang="fa-IR" sz="2800" cap="none" spc="0" dirty="0">
                <a:ln w="0"/>
                <a:solidFill>
                  <a:srgbClr val="FF0000"/>
                </a:solidFill>
                <a:cs typeface="B Nazanin" panose="00000400000000000000" pitchFamily="2" charset="-78"/>
              </a:rPr>
              <a:t>صفحه نمایش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8EE205BD-8008-483A-A4D7-4D1D7DF9C1CB}"/>
              </a:ext>
            </a:extLst>
          </p:cNvPr>
          <p:cNvSpPr/>
          <p:nvPr/>
        </p:nvSpPr>
        <p:spPr>
          <a:xfrm>
            <a:off x="477326" y="3347396"/>
            <a:ext cx="1372604" cy="37147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600" dirty="0">
                <a:solidFill>
                  <a:schemeClr val="tx1"/>
                </a:solidFill>
                <a:cs typeface="B Nazanin" panose="00000400000000000000" pitchFamily="2" charset="-78"/>
              </a:rPr>
              <a:t>دمای فعلی نازل</a:t>
            </a:r>
            <a:endParaRPr lang="en-US" sz="16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CE84F96C-B862-4D79-AD9C-4D338AD69328}"/>
              </a:ext>
            </a:extLst>
          </p:cNvPr>
          <p:cNvSpPr/>
          <p:nvPr/>
        </p:nvSpPr>
        <p:spPr>
          <a:xfrm>
            <a:off x="1121947" y="2538421"/>
            <a:ext cx="1372604" cy="37147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600" dirty="0">
                <a:solidFill>
                  <a:schemeClr val="tx1"/>
                </a:solidFill>
                <a:cs typeface="B Nazanin" panose="00000400000000000000" pitchFamily="2" charset="-78"/>
              </a:rPr>
              <a:t>دمای هدف نازل</a:t>
            </a:r>
            <a:endParaRPr lang="en-US" sz="16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8FD2EDFC-5C12-444B-80DB-82E93E18D624}"/>
              </a:ext>
            </a:extLst>
          </p:cNvPr>
          <p:cNvSpPr/>
          <p:nvPr/>
        </p:nvSpPr>
        <p:spPr>
          <a:xfrm>
            <a:off x="4574383" y="2897523"/>
            <a:ext cx="1604712" cy="37147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600" dirty="0">
                <a:solidFill>
                  <a:schemeClr val="tx1"/>
                </a:solidFill>
                <a:cs typeface="B Nazanin" panose="00000400000000000000" pitchFamily="2" charset="-78"/>
              </a:rPr>
              <a:t>دمای هدف هیت بد</a:t>
            </a:r>
            <a:endParaRPr lang="en-US" sz="16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8B4F7485-9771-4BC8-8BCC-70412010E411}"/>
              </a:ext>
            </a:extLst>
          </p:cNvPr>
          <p:cNvSpPr/>
          <p:nvPr/>
        </p:nvSpPr>
        <p:spPr>
          <a:xfrm>
            <a:off x="2670029" y="2877913"/>
            <a:ext cx="1604712" cy="37147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600" dirty="0">
                <a:solidFill>
                  <a:schemeClr val="tx1"/>
                </a:solidFill>
                <a:cs typeface="B Nazanin" panose="00000400000000000000" pitchFamily="2" charset="-78"/>
              </a:rPr>
              <a:t>دمای فعلی هیت بد</a:t>
            </a:r>
            <a:endParaRPr lang="en-US" sz="16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0B724A3A-6F53-4162-B07A-AED45C73E38B}"/>
              </a:ext>
            </a:extLst>
          </p:cNvPr>
          <p:cNvCxnSpPr>
            <a:cxnSpLocks/>
          </p:cNvCxnSpPr>
          <p:nvPr/>
        </p:nvCxnSpPr>
        <p:spPr>
          <a:xfrm>
            <a:off x="2336504" y="2935582"/>
            <a:ext cx="0" cy="1012422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or: Elbow 45">
            <a:extLst>
              <a:ext uri="{FF2B5EF4-FFF2-40B4-BE49-F238E27FC236}">
                <a16:creationId xmlns:a16="http://schemas.microsoft.com/office/drawing/2014/main" id="{FF71F532-99D1-4DC6-BED3-19545793EC08}"/>
              </a:ext>
            </a:extLst>
          </p:cNvPr>
          <p:cNvCxnSpPr>
            <a:cxnSpLocks/>
          </p:cNvCxnSpPr>
          <p:nvPr/>
        </p:nvCxnSpPr>
        <p:spPr>
          <a:xfrm rot="5400000">
            <a:off x="3818960" y="3250917"/>
            <a:ext cx="793385" cy="790327"/>
          </a:xfrm>
          <a:prstGeom prst="bentConnector3">
            <a:avLst>
              <a:gd name="adj1" fmla="val 99223"/>
            </a:avLst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1F283095-BEFE-43D1-80F5-134BC9D3AC9B}"/>
              </a:ext>
            </a:extLst>
          </p:cNvPr>
          <p:cNvSpPr/>
          <p:nvPr/>
        </p:nvSpPr>
        <p:spPr>
          <a:xfrm>
            <a:off x="3274771" y="5247769"/>
            <a:ext cx="3467756" cy="56147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en-US" sz="1600" dirty="0">
                <a:solidFill>
                  <a:schemeClr val="tx1"/>
                </a:solidFill>
                <a:cs typeface="B Nazanin" panose="00000400000000000000" pitchFamily="2" charset="-78"/>
              </a:rPr>
              <a:t>*</a:t>
            </a:r>
            <a:r>
              <a:rPr lang="fa-IR" sz="1600" dirty="0">
                <a:solidFill>
                  <a:schemeClr val="tx1"/>
                </a:solidFill>
                <a:cs typeface="B Nazanin" panose="00000400000000000000" pitchFamily="2" charset="-78"/>
              </a:rPr>
              <a:t>دمای هدف توسط اپراتور تنظیم می شود</a:t>
            </a:r>
            <a:endParaRPr lang="en-US" sz="16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ctr" rtl="1"/>
            <a:r>
              <a:rPr lang="en-US" sz="1600" dirty="0">
                <a:solidFill>
                  <a:schemeClr val="tx1"/>
                </a:solidFill>
                <a:cs typeface="B Nazanin" panose="00000400000000000000" pitchFamily="2" charset="-78"/>
              </a:rPr>
              <a:t>0</a:t>
            </a:r>
            <a:r>
              <a:rPr lang="fa-IR" sz="1600" dirty="0">
                <a:solidFill>
                  <a:schemeClr val="tx1"/>
                </a:solidFill>
                <a:cs typeface="B Nazanin" panose="00000400000000000000" pitchFamily="2" charset="-78"/>
              </a:rPr>
              <a:t> درجه به معنی خاموش بودن هیتر می باشد</a:t>
            </a:r>
            <a:endParaRPr lang="en-US" sz="16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EF74A5E0-6D08-4A98-A3A8-0D986907D551}"/>
              </a:ext>
            </a:extLst>
          </p:cNvPr>
          <p:cNvSpPr/>
          <p:nvPr/>
        </p:nvSpPr>
        <p:spPr>
          <a:xfrm>
            <a:off x="243678" y="4291414"/>
            <a:ext cx="1756538" cy="69171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B010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600" dirty="0">
                <a:solidFill>
                  <a:schemeClr val="tx1"/>
                </a:solidFill>
                <a:cs typeface="B Nazanin" panose="00000400000000000000" pitchFamily="2" charset="-78"/>
              </a:rPr>
              <a:t>تنظیات حرکتی و کنترل دما</a:t>
            </a:r>
          </a:p>
        </p:txBody>
      </p: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77EB0E81-FAD8-4966-8731-44E6F89B4DE4}"/>
              </a:ext>
            </a:extLst>
          </p:cNvPr>
          <p:cNvCxnSpPr>
            <a:cxnSpLocks/>
          </p:cNvCxnSpPr>
          <p:nvPr/>
        </p:nvCxnSpPr>
        <p:spPr>
          <a:xfrm rot="16200000" flipH="1">
            <a:off x="2680529" y="3219269"/>
            <a:ext cx="793385" cy="790327"/>
          </a:xfrm>
          <a:prstGeom prst="bentConnector3">
            <a:avLst>
              <a:gd name="adj1" fmla="val 99223"/>
            </a:avLst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E443FC21-F046-4DA7-9865-6910724C3374}"/>
              </a:ext>
            </a:extLst>
          </p:cNvPr>
          <p:cNvCxnSpPr>
            <a:cxnSpLocks/>
          </p:cNvCxnSpPr>
          <p:nvPr/>
        </p:nvCxnSpPr>
        <p:spPr>
          <a:xfrm>
            <a:off x="839972" y="3718871"/>
            <a:ext cx="1222825" cy="317650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FEFA2AD5-FE5D-482C-BD76-1FDCBAC7A160}"/>
              </a:ext>
            </a:extLst>
          </p:cNvPr>
          <p:cNvSpPr/>
          <p:nvPr/>
        </p:nvSpPr>
        <p:spPr>
          <a:xfrm>
            <a:off x="4574383" y="4327881"/>
            <a:ext cx="1756538" cy="79338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600" dirty="0">
                <a:solidFill>
                  <a:schemeClr val="tx1"/>
                </a:solidFill>
                <a:cs typeface="B Nazanin" panose="00000400000000000000" pitchFamily="2" charset="-78"/>
              </a:rPr>
              <a:t>باز کردن کارت حافظه و انتخاب فایل </a:t>
            </a:r>
            <a:r>
              <a:rPr lang="en-US" sz="1600" dirty="0" err="1">
                <a:solidFill>
                  <a:schemeClr val="tx1"/>
                </a:solidFill>
                <a:cs typeface="B Nazanin" panose="00000400000000000000" pitchFamily="2" charset="-78"/>
              </a:rPr>
              <a:t>gcode</a:t>
            </a:r>
            <a:endParaRPr lang="fa-IR" sz="16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FB5D289-F7B8-4217-B3BD-B31A40DBF5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34008"/>
            <a:ext cx="6858000" cy="3851031"/>
          </a:xfrm>
          <a:prstGeom prst="rect">
            <a:avLst/>
          </a:prstGeom>
        </p:spPr>
      </p:pic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4626250B-34FB-40E2-B339-1AE057993331}"/>
              </a:ext>
            </a:extLst>
          </p:cNvPr>
          <p:cNvSpPr/>
          <p:nvPr/>
        </p:nvSpPr>
        <p:spPr>
          <a:xfrm>
            <a:off x="2292851" y="9098800"/>
            <a:ext cx="2131711" cy="56147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en-US" dirty="0">
                <a:solidFill>
                  <a:schemeClr val="tx1"/>
                </a:solidFill>
                <a:cs typeface="B Nazanin" panose="00000400000000000000" pitchFamily="2" charset="-78"/>
              </a:rPr>
              <a:t>*</a:t>
            </a:r>
            <a:r>
              <a:rPr lang="fa-IR" dirty="0">
                <a:solidFill>
                  <a:schemeClr val="tx1"/>
                </a:solidFill>
                <a:cs typeface="B Nazanin" panose="00000400000000000000" pitchFamily="2" charset="-78"/>
              </a:rPr>
              <a:t>با لمس کردن آیکون </a:t>
            </a:r>
            <a:r>
              <a:rPr lang="en-US" dirty="0">
                <a:solidFill>
                  <a:schemeClr val="tx1"/>
                </a:solidFill>
                <a:cs typeface="B Nazanin" panose="00000400000000000000" pitchFamily="2" charset="-78"/>
              </a:rPr>
              <a:t>tool</a:t>
            </a:r>
            <a:r>
              <a:rPr lang="fa-IR" dirty="0">
                <a:solidFill>
                  <a:schemeClr val="tx1"/>
                </a:solidFill>
                <a:cs typeface="B Nazanin" panose="00000400000000000000" pitchFamily="2" charset="-78"/>
              </a:rPr>
              <a:t> این منو باز میشود</a:t>
            </a:r>
            <a:endParaRPr lang="en-US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5B2B20B-7993-4023-8DE3-E0C1870CC4EF}"/>
              </a:ext>
            </a:extLst>
          </p:cNvPr>
          <p:cNvCxnSpPr>
            <a:cxnSpLocks/>
            <a:stCxn id="67" idx="3"/>
          </p:cNvCxnSpPr>
          <p:nvPr/>
        </p:nvCxnSpPr>
        <p:spPr>
          <a:xfrm>
            <a:off x="2000216" y="4637270"/>
            <a:ext cx="363588" cy="0"/>
          </a:xfrm>
          <a:prstGeom prst="straightConnector1">
            <a:avLst/>
          </a:prstGeom>
          <a:ln w="28575">
            <a:solidFill>
              <a:srgbClr val="B01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F576376B-3228-454B-BC99-FB49740C1C4B}"/>
              </a:ext>
            </a:extLst>
          </p:cNvPr>
          <p:cNvCxnSpPr>
            <a:cxnSpLocks/>
          </p:cNvCxnSpPr>
          <p:nvPr/>
        </p:nvCxnSpPr>
        <p:spPr>
          <a:xfrm flipH="1">
            <a:off x="4274741" y="4715242"/>
            <a:ext cx="299642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Speech Bubble: Rectangle with Corners Rounded 26">
            <a:extLst>
              <a:ext uri="{FF2B5EF4-FFF2-40B4-BE49-F238E27FC236}">
                <a16:creationId xmlns:a16="http://schemas.microsoft.com/office/drawing/2014/main" id="{14A97A5B-7541-4452-A6E8-6A9D088A5192}"/>
              </a:ext>
            </a:extLst>
          </p:cNvPr>
          <p:cNvSpPr/>
          <p:nvPr/>
        </p:nvSpPr>
        <p:spPr>
          <a:xfrm>
            <a:off x="1546684" y="6518501"/>
            <a:ext cx="895819" cy="531699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400" b="1" dirty="0">
                <a:solidFill>
                  <a:sysClr val="windowText" lastClr="000000"/>
                </a:solidFill>
                <a:cs typeface="B Nazanin" panose="00000400000000000000" pitchFamily="2" charset="-78"/>
              </a:rPr>
              <a:t>تنظیمات حرارتی</a:t>
            </a:r>
            <a:endParaRPr lang="en-US" sz="1400" b="1" dirty="0">
              <a:solidFill>
                <a:sysClr val="windowText" lastClr="000000"/>
              </a:solidFill>
              <a:cs typeface="B Nazanin" panose="00000400000000000000" pitchFamily="2" charset="-78"/>
            </a:endParaRPr>
          </a:p>
        </p:txBody>
      </p:sp>
      <p:sp>
        <p:nvSpPr>
          <p:cNvPr id="63" name="Speech Bubble: Rectangle with Corners Rounded 62">
            <a:extLst>
              <a:ext uri="{FF2B5EF4-FFF2-40B4-BE49-F238E27FC236}">
                <a16:creationId xmlns:a16="http://schemas.microsoft.com/office/drawing/2014/main" id="{C9220E65-05B9-4B4F-84F4-732DBE75143F}"/>
              </a:ext>
            </a:extLst>
          </p:cNvPr>
          <p:cNvSpPr/>
          <p:nvPr/>
        </p:nvSpPr>
        <p:spPr>
          <a:xfrm>
            <a:off x="2581879" y="6518501"/>
            <a:ext cx="895819" cy="531699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200" b="1" dirty="0">
                <a:solidFill>
                  <a:sysClr val="windowText" lastClr="000000"/>
                </a:solidFill>
                <a:cs typeface="B Nazanin" panose="00000400000000000000" pitchFamily="2" charset="-78"/>
              </a:rPr>
              <a:t>اکسترود و تست تزریق</a:t>
            </a:r>
            <a:endParaRPr lang="en-US" sz="1200" b="1" dirty="0">
              <a:solidFill>
                <a:sysClr val="windowText" lastClr="000000"/>
              </a:solidFill>
              <a:cs typeface="B Nazanin" panose="00000400000000000000" pitchFamily="2" charset="-78"/>
            </a:endParaRPr>
          </a:p>
        </p:txBody>
      </p:sp>
      <p:sp>
        <p:nvSpPr>
          <p:cNvPr id="65" name="Speech Bubble: Rectangle with Corners Rounded 64">
            <a:extLst>
              <a:ext uri="{FF2B5EF4-FFF2-40B4-BE49-F238E27FC236}">
                <a16:creationId xmlns:a16="http://schemas.microsoft.com/office/drawing/2014/main" id="{DF45AB7F-C486-4E9A-B843-11F11525842A}"/>
              </a:ext>
            </a:extLst>
          </p:cNvPr>
          <p:cNvSpPr/>
          <p:nvPr/>
        </p:nvSpPr>
        <p:spPr>
          <a:xfrm>
            <a:off x="3617074" y="6497993"/>
            <a:ext cx="895819" cy="531699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400" b="1" dirty="0">
                <a:solidFill>
                  <a:sysClr val="windowText" lastClr="000000"/>
                </a:solidFill>
                <a:cs typeface="B Nazanin" panose="00000400000000000000" pitchFamily="2" charset="-78"/>
              </a:rPr>
              <a:t>تنظیمات حرکتی</a:t>
            </a:r>
            <a:endParaRPr lang="en-US" sz="1400" b="1" dirty="0">
              <a:solidFill>
                <a:sysClr val="windowText" lastClr="000000"/>
              </a:solidFill>
              <a:cs typeface="B Nazanin" panose="00000400000000000000" pitchFamily="2" charset="-78"/>
            </a:endParaRPr>
          </a:p>
        </p:txBody>
      </p:sp>
      <p:sp>
        <p:nvSpPr>
          <p:cNvPr id="66" name="Speech Bubble: Rectangle with Corners Rounded 65">
            <a:extLst>
              <a:ext uri="{FF2B5EF4-FFF2-40B4-BE49-F238E27FC236}">
                <a16:creationId xmlns:a16="http://schemas.microsoft.com/office/drawing/2014/main" id="{F6492DD7-1719-4B05-A5FE-673A4B3C8FBF}"/>
              </a:ext>
            </a:extLst>
          </p:cNvPr>
          <p:cNvSpPr/>
          <p:nvPr/>
        </p:nvSpPr>
        <p:spPr>
          <a:xfrm>
            <a:off x="4637466" y="6587948"/>
            <a:ext cx="895819" cy="531699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400" b="1" dirty="0">
                <a:solidFill>
                  <a:sysClr val="windowText" lastClr="000000"/>
                </a:solidFill>
                <a:cs typeface="B Nazanin" panose="00000400000000000000" pitchFamily="2" charset="-78"/>
              </a:rPr>
              <a:t>نقاط </a:t>
            </a:r>
            <a:r>
              <a:rPr lang="en-US" sz="1400" b="1" dirty="0">
                <a:solidFill>
                  <a:sysClr val="windowText" lastClr="000000"/>
                </a:solidFill>
                <a:cs typeface="B Nazanin" panose="00000400000000000000" pitchFamily="2" charset="-78"/>
              </a:rPr>
              <a:t>home</a:t>
            </a:r>
          </a:p>
        </p:txBody>
      </p:sp>
    </p:spTree>
    <p:extLst>
      <p:ext uri="{BB962C8B-B14F-4D97-AF65-F5344CB8AC3E}">
        <p14:creationId xmlns:p14="http://schemas.microsoft.com/office/powerpoint/2010/main" val="2035895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C7D618C-25E9-4F9C-B434-E346965DB7ED}"/>
              </a:ext>
            </a:extLst>
          </p:cNvPr>
          <p:cNvSpPr txBox="1"/>
          <p:nvPr/>
        </p:nvSpPr>
        <p:spPr>
          <a:xfrm>
            <a:off x="156949" y="280689"/>
            <a:ext cx="6544102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sz="2400" dirty="0">
                <a:ln w="0"/>
                <a:solidFill>
                  <a:srgbClr val="FF0000"/>
                </a:solidFill>
                <a:cs typeface="B Nazanin" panose="00000400000000000000" pitchFamily="2" charset="-78"/>
              </a:rPr>
              <a:t>نکات صفحه چاپ:</a:t>
            </a:r>
          </a:p>
          <a:p>
            <a:pPr algn="r" rtl="1"/>
            <a:r>
              <a:rPr lang="fa-IR" sz="2000" dirty="0">
                <a:ln w="0"/>
                <a:cs typeface="B Nazanin" panose="00000400000000000000" pitchFamily="2" charset="-78"/>
              </a:rPr>
              <a:t>*بهتر است بعد از هر 3 الی 5 ست پرینت صفحه چاپ شسته شود</a:t>
            </a:r>
          </a:p>
          <a:p>
            <a:pPr algn="r" rtl="1"/>
            <a:r>
              <a:rPr lang="fa-IR" sz="2000" dirty="0">
                <a:ln w="0"/>
                <a:cs typeface="B Nazanin" panose="00000400000000000000" pitchFamily="2" charset="-78"/>
              </a:rPr>
              <a:t>*برای شست شو از آب ولرم استفاده کنید</a:t>
            </a:r>
          </a:p>
          <a:p>
            <a:pPr algn="r" rtl="1"/>
            <a:r>
              <a:rPr lang="fa-IR" sz="2000" dirty="0">
                <a:ln w="0"/>
                <a:cs typeface="B Nazanin" panose="00000400000000000000" pitchFamily="2" charset="-78"/>
              </a:rPr>
              <a:t>*برای خشک کردن صفحه چاپ از پارچه ی نخی تمیز استفاده کنید</a:t>
            </a:r>
          </a:p>
          <a:p>
            <a:pPr algn="r" rtl="1"/>
            <a:endParaRPr lang="fa-IR" sz="2000" dirty="0">
              <a:ln w="0"/>
              <a:cs typeface="B Nazanin" panose="00000400000000000000" pitchFamily="2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1CBD25-C8EC-470B-9D48-24201DD299A9}"/>
              </a:ext>
            </a:extLst>
          </p:cNvPr>
          <p:cNvSpPr txBox="1"/>
          <p:nvPr/>
        </p:nvSpPr>
        <p:spPr>
          <a:xfrm>
            <a:off x="0" y="2182682"/>
            <a:ext cx="6701051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sz="2400" dirty="0">
                <a:ln w="0"/>
                <a:solidFill>
                  <a:srgbClr val="FF0000"/>
                </a:solidFill>
                <a:cs typeface="B Nazanin" panose="00000400000000000000" pitchFamily="2" charset="-78"/>
              </a:rPr>
              <a:t>نکات روغن کاری:</a:t>
            </a:r>
          </a:p>
          <a:p>
            <a:pPr algn="r" rtl="1"/>
            <a:r>
              <a:rPr lang="fa-IR" sz="2000" dirty="0">
                <a:ln w="0"/>
                <a:cs typeface="B Nazanin" panose="00000400000000000000" pitchFamily="2" charset="-78"/>
              </a:rPr>
              <a:t>بهتر است دو هفته یکبار دستگاه روغن کاری شود</a:t>
            </a:r>
          </a:p>
          <a:p>
            <a:pPr algn="r" rtl="1"/>
            <a:r>
              <a:rPr lang="fa-IR" sz="2000" dirty="0">
                <a:ln w="0"/>
                <a:cs typeface="B Nazanin" panose="00000400000000000000" pitchFamily="2" charset="-78"/>
              </a:rPr>
              <a:t>*قبل از روغن کاری شفت های میله ای با دستمال کاغذی تمیز شوند</a:t>
            </a:r>
          </a:p>
          <a:p>
            <a:pPr algn="r" rtl="1"/>
            <a:r>
              <a:rPr lang="fa-IR" sz="2000" dirty="0">
                <a:ln w="0"/>
                <a:cs typeface="B Nazanin" panose="00000400000000000000" pitchFamily="2" charset="-78"/>
              </a:rPr>
              <a:t>*به اندازه 5 قطره روی هر کدام از شفت های میله ای روغن بریزید و با جابجایی موتور ها(به صورتی دستی یا با استفاده از منوی</a:t>
            </a:r>
            <a:r>
              <a:rPr lang="en-US" sz="2000" dirty="0">
                <a:ln w="0"/>
                <a:cs typeface="B Nazanin" panose="00000400000000000000" pitchFamily="2" charset="-78"/>
              </a:rPr>
              <a:t>move</a:t>
            </a:r>
            <a:r>
              <a:rPr lang="fa-IR" sz="2000" dirty="0">
                <a:ln w="0"/>
                <a:cs typeface="B Nazanin" panose="00000400000000000000" pitchFamily="2" charset="-78"/>
              </a:rPr>
              <a:t>) آن را روی محور پخش کنید</a:t>
            </a:r>
          </a:p>
          <a:p>
            <a:pPr algn="r" rtl="1"/>
            <a:r>
              <a:rPr lang="fa-IR" sz="2000" dirty="0">
                <a:ln w="0"/>
                <a:cs typeface="B Nazanin" panose="00000400000000000000" pitchFamily="2" charset="-78"/>
              </a:rPr>
              <a:t>*دقت داشته باشید که روغن روی تسمه ها نریزد</a:t>
            </a:r>
          </a:p>
          <a:p>
            <a:pPr algn="r" rtl="1"/>
            <a:endParaRPr lang="fa-IR" sz="2000" dirty="0">
              <a:ln w="0"/>
              <a:cs typeface="B Nazanin" panose="00000400000000000000" pitchFamily="2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900672-6DCB-47C4-899B-D84A3B842D0C}"/>
              </a:ext>
            </a:extLst>
          </p:cNvPr>
          <p:cNvSpPr txBox="1"/>
          <p:nvPr/>
        </p:nvSpPr>
        <p:spPr>
          <a:xfrm>
            <a:off x="0" y="5008005"/>
            <a:ext cx="6701051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sz="2400" dirty="0">
                <a:ln w="0"/>
                <a:solidFill>
                  <a:srgbClr val="FF0000"/>
                </a:solidFill>
                <a:cs typeface="B Nazanin" panose="00000400000000000000" pitchFamily="2" charset="-78"/>
              </a:rPr>
              <a:t>نکات گرفتگی نازل:</a:t>
            </a:r>
          </a:p>
          <a:p>
            <a:pPr algn="r" rtl="1"/>
            <a:r>
              <a:rPr lang="fa-IR" sz="2000" dirty="0">
                <a:ln w="0"/>
                <a:cs typeface="B Nazanin" panose="00000400000000000000" pitchFamily="2" charset="-78"/>
              </a:rPr>
              <a:t>دلایلی مانند نامرغوب بودن فیلامنت،عدم کالیبراسیون صحیح هیت بد،</a:t>
            </a:r>
          </a:p>
          <a:p>
            <a:pPr algn="r" rtl="1"/>
            <a:r>
              <a:rPr lang="fa-IR" sz="2000" dirty="0">
                <a:ln w="0"/>
                <a:cs typeface="B Nazanin" panose="00000400000000000000" pitchFamily="2" charset="-78"/>
              </a:rPr>
              <a:t>خرابی فن اکسترودر،رسوب در نازل و...باعث گرفتگی نازل میشوند.برای حل این مشکل در صورتی که امکان تعویض نازل نبود از سوزن مخصوص نازل و اکسترودر جهت باز کردن مسیر خروجی فیلامنت استفاه کنید</a:t>
            </a:r>
          </a:p>
          <a:p>
            <a:pPr algn="r" rtl="1"/>
            <a:r>
              <a:rPr lang="fa-IR" sz="2000" dirty="0">
                <a:ln w="0"/>
                <a:cs typeface="B Nazanin" panose="00000400000000000000" pitchFamily="2" charset="-78"/>
              </a:rPr>
              <a:t>*بهتر است برای اینکار دمای نازل را کمی بیشتر از حالت عادی که برای پرینت قطعه استفاده میشد تنظیم کنید</a:t>
            </a:r>
          </a:p>
          <a:p>
            <a:pPr algn="r" rtl="1"/>
            <a:r>
              <a:rPr lang="fa-IR" sz="2000" dirty="0">
                <a:ln w="0"/>
                <a:cs typeface="B Nazanin" panose="00000400000000000000" pitchFamily="2" charset="-78"/>
              </a:rPr>
              <a:t>*درصورتی که با سوزن مشکل گرفتگی رفع نشد،باید نازل را تعویض کرد و بعد از آن باید مجدد صفحه هیت بد را با استفاده از پیچ هایی که در زیر آن تعبیه شده کالیبره کنید</a:t>
            </a:r>
          </a:p>
          <a:p>
            <a:pPr algn="r" rtl="1"/>
            <a:r>
              <a:rPr lang="fa-IR" sz="2000" dirty="0">
                <a:ln w="0"/>
                <a:cs typeface="B Nazanin" panose="00000400000000000000" pitchFamily="2" charset="-78"/>
              </a:rPr>
              <a:t>*جهت کالیبره کردن میتوانید از یک کاغذ معمولی استفاده کنید</a:t>
            </a:r>
          </a:p>
          <a:p>
            <a:pPr algn="r" rtl="1"/>
            <a:r>
              <a:rPr lang="fa-IR" sz="2000" dirty="0">
                <a:ln w="0"/>
                <a:cs typeface="B Nazanin" panose="00000400000000000000" pitchFamily="2" charset="-78"/>
              </a:rPr>
              <a:t>فاصله بین نازل و صفحه چاپ در حالتی که دمای هیت بد 100 درجه می باشد و محور </a:t>
            </a:r>
            <a:r>
              <a:rPr lang="en-US" sz="2000" dirty="0">
                <a:ln w="0"/>
                <a:cs typeface="B Nazanin" panose="00000400000000000000" pitchFamily="2" charset="-78"/>
              </a:rPr>
              <a:t>z</a:t>
            </a:r>
            <a:r>
              <a:rPr lang="fa-IR" sz="2000" dirty="0">
                <a:ln w="0"/>
                <a:cs typeface="B Nazanin" panose="00000400000000000000" pitchFamily="2" charset="-78"/>
              </a:rPr>
              <a:t> در مختصات 0 است نباید به حدی باشد که کاغذ به سختی از بین آن عبور کند و نه در حدی که بیش از حد آزادانه بتواند حرکت کند.</a:t>
            </a:r>
          </a:p>
          <a:p>
            <a:pPr algn="r" rtl="1"/>
            <a:endParaRPr lang="fa-IR" sz="2000" dirty="0">
              <a:ln w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36702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5A9C02-8E28-458B-99CF-299266594D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22" b="13288"/>
          <a:stretch/>
        </p:blipFill>
        <p:spPr>
          <a:xfrm>
            <a:off x="-1" y="6887755"/>
            <a:ext cx="6858000" cy="288019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730F370-4C22-4CEC-80F5-9E1497971D1B}"/>
              </a:ext>
            </a:extLst>
          </p:cNvPr>
          <p:cNvSpPr/>
          <p:nvPr/>
        </p:nvSpPr>
        <p:spPr>
          <a:xfrm>
            <a:off x="4797262" y="1457467"/>
            <a:ext cx="170271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 rtl="1"/>
            <a:r>
              <a:rPr lang="fa-IR" sz="2800" cap="none" spc="0" dirty="0">
                <a:ln w="0"/>
                <a:solidFill>
                  <a:srgbClr val="FF0000"/>
                </a:solidFill>
                <a:cs typeface="B Nazanin" panose="00000400000000000000" pitchFamily="2" charset="-78"/>
              </a:rPr>
              <a:t>مراحل پرینت: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506377-8756-49EA-B8BA-1C0F594B8547}"/>
              </a:ext>
            </a:extLst>
          </p:cNvPr>
          <p:cNvSpPr/>
          <p:nvPr/>
        </p:nvSpPr>
        <p:spPr>
          <a:xfrm>
            <a:off x="2784371" y="1980687"/>
            <a:ext cx="40257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 rtl="1"/>
            <a:r>
              <a:rPr lang="fa-IR" sz="2400" b="1" cap="none" spc="0" dirty="0">
                <a:ln w="0"/>
                <a:cs typeface="B Nazanin" panose="00000400000000000000" pitchFamily="2" charset="-78"/>
              </a:rPr>
              <a:t>1-گرم کردن صفحه داغ </a:t>
            </a:r>
            <a:r>
              <a:rPr lang="en-US" sz="2400" b="1" cap="none" spc="0" dirty="0">
                <a:ln w="0"/>
                <a:cs typeface="B Nazanin" panose="00000400000000000000" pitchFamily="2" charset="-78"/>
              </a:rPr>
              <a:t>(heat bed)</a:t>
            </a:r>
            <a:endParaRPr lang="fa-IR" sz="2400" b="1" cap="none" spc="0" dirty="0">
              <a:ln w="0"/>
              <a:cs typeface="B Nazanin" panose="000004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A7AA8F-AD4D-4F97-9256-CFC919438D6A}"/>
              </a:ext>
            </a:extLst>
          </p:cNvPr>
          <p:cNvSpPr/>
          <p:nvPr/>
        </p:nvSpPr>
        <p:spPr>
          <a:xfrm>
            <a:off x="772931" y="138051"/>
            <a:ext cx="5995616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 rtl="1"/>
            <a:r>
              <a:rPr lang="fa-IR" sz="2000" dirty="0">
                <a:ln w="0"/>
                <a:solidFill>
                  <a:srgbClr val="FF0000"/>
                </a:solidFill>
                <a:cs typeface="B Nazanin" panose="00000400000000000000" pitchFamily="2" charset="-78"/>
              </a:rPr>
              <a:t>**اعداد دما برای فیلامنت </a:t>
            </a:r>
            <a:r>
              <a:rPr lang="en-US" sz="2000" dirty="0">
                <a:ln w="0"/>
                <a:solidFill>
                  <a:srgbClr val="FF0000"/>
                </a:solidFill>
                <a:cs typeface="B Nazanin" panose="00000400000000000000" pitchFamily="2" charset="-78"/>
              </a:rPr>
              <a:t>ABS</a:t>
            </a:r>
            <a:r>
              <a:rPr lang="fa-IR" sz="2000" dirty="0">
                <a:ln w="0"/>
                <a:solidFill>
                  <a:srgbClr val="FF0000"/>
                </a:solidFill>
                <a:cs typeface="B Nazanin" panose="00000400000000000000" pitchFamily="2" charset="-78"/>
              </a:rPr>
              <a:t> مجیک فیلامنت می باشند.</a:t>
            </a:r>
          </a:p>
          <a:p>
            <a:pPr algn="r" rtl="1"/>
            <a:r>
              <a:rPr lang="fa-IR" sz="2000" dirty="0">
                <a:ln w="0"/>
                <a:solidFill>
                  <a:srgbClr val="FF0000"/>
                </a:solidFill>
                <a:cs typeface="B Nazanin" panose="00000400000000000000" pitchFamily="2" charset="-78"/>
              </a:rPr>
              <a:t>*</a:t>
            </a:r>
            <a:r>
              <a:rPr lang="fa-IR" sz="2000" dirty="0">
                <a:ln w="0"/>
                <a:cs typeface="B Nazanin" panose="00000400000000000000" pitchFamily="2" charset="-78"/>
              </a:rPr>
              <a:t>محدوده دمای نازل بین240 تا250 درجه سانتی گراد. </a:t>
            </a:r>
          </a:p>
          <a:p>
            <a:pPr algn="r" rtl="1"/>
            <a:r>
              <a:rPr lang="fa-IR" sz="2000" dirty="0">
                <a:ln w="0"/>
                <a:solidFill>
                  <a:srgbClr val="FF0000"/>
                </a:solidFill>
                <a:cs typeface="B Nazanin" panose="00000400000000000000" pitchFamily="2" charset="-78"/>
              </a:rPr>
              <a:t>*</a:t>
            </a:r>
            <a:r>
              <a:rPr lang="fa-IR" sz="2000" dirty="0">
                <a:ln w="0"/>
                <a:cs typeface="B Nazanin" panose="00000400000000000000" pitchFamily="2" charset="-78"/>
              </a:rPr>
              <a:t>محدوده دمای هیت بد بین 90 تا 105 درجه سانتی گراد.</a:t>
            </a:r>
          </a:p>
          <a:p>
            <a:pPr algn="r" rtl="1"/>
            <a:r>
              <a:rPr lang="fa-IR" sz="2000" cap="none" spc="0" dirty="0">
                <a:ln w="0"/>
                <a:solidFill>
                  <a:srgbClr val="FF0000"/>
                </a:solidFill>
                <a:cs typeface="B Nazanin" panose="00000400000000000000" pitchFamily="2" charset="-78"/>
              </a:rPr>
              <a:t>*</a:t>
            </a:r>
            <a:r>
              <a:rPr lang="fa-IR" sz="2000" cap="none" spc="0" dirty="0">
                <a:ln w="0"/>
                <a:cs typeface="B Nazanin" panose="00000400000000000000" pitchFamily="2" charset="-78"/>
              </a:rPr>
              <a:t>محدوده </a:t>
            </a:r>
            <a:r>
              <a:rPr lang="fa-IR" sz="2000" dirty="0">
                <a:ln w="0"/>
                <a:cs typeface="B Nazanin" panose="00000400000000000000" pitchFamily="2" charset="-78"/>
              </a:rPr>
              <a:t>پرینت این دستگاه(طول و عرض) 30 در25 سانتی متر می باشد. </a:t>
            </a:r>
          </a:p>
          <a:p>
            <a:pPr algn="r" rtl="1"/>
            <a:endParaRPr lang="fa-IR" sz="2000" cap="none" spc="0" dirty="0">
              <a:ln w="0"/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ED7359-BC33-43AA-9495-377C9024380D}"/>
              </a:ext>
            </a:extLst>
          </p:cNvPr>
          <p:cNvSpPr txBox="1"/>
          <p:nvPr/>
        </p:nvSpPr>
        <p:spPr>
          <a:xfrm>
            <a:off x="-1" y="2541390"/>
            <a:ext cx="67623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dirty="0">
                <a:ln w="0"/>
                <a:cs typeface="B Nazanin" panose="00000400000000000000" pitchFamily="2" charset="-78"/>
              </a:rPr>
              <a:t>با فرض پرینت قطعه ای با ابعاد متوسط دمای هیت بد را روی 100 درجه تنظیم کنید.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B7D1261-411E-44D5-AA88-E02A2869512B}"/>
              </a:ext>
            </a:extLst>
          </p:cNvPr>
          <p:cNvSpPr txBox="1"/>
          <p:nvPr/>
        </p:nvSpPr>
        <p:spPr>
          <a:xfrm>
            <a:off x="1077051" y="2972593"/>
            <a:ext cx="56914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dirty="0">
                <a:ln w="0"/>
                <a:cs typeface="B Nazanin" panose="00000400000000000000" pitchFamily="2" charset="-78"/>
              </a:rPr>
              <a:t>-برای این کار از مسیر زیر اقدام کنید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41875E-D063-466A-95ED-2570D32AD9E3}"/>
              </a:ext>
            </a:extLst>
          </p:cNvPr>
          <p:cNvSpPr/>
          <p:nvPr/>
        </p:nvSpPr>
        <p:spPr>
          <a:xfrm>
            <a:off x="89453" y="3252570"/>
            <a:ext cx="185204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 rtl="1"/>
            <a:r>
              <a:rPr lang="en-US" sz="2400" b="1" dirty="0">
                <a:ln w="0"/>
                <a:cs typeface="B Nazanin" panose="00000400000000000000" pitchFamily="2" charset="-78"/>
              </a:rPr>
              <a:t>tool</a:t>
            </a:r>
            <a:r>
              <a:rPr lang="en-US" sz="2400" b="1" cap="none" spc="0" dirty="0">
                <a:ln w="0"/>
                <a:cs typeface="B Nazanin" panose="00000400000000000000" pitchFamily="2" charset="-78"/>
              </a:rPr>
              <a:t>&gt;preheat</a:t>
            </a:r>
            <a:endParaRPr lang="fa-IR" sz="2400" b="1" cap="none" spc="0" dirty="0">
              <a:ln w="0"/>
              <a:cs typeface="B Nazanin" panose="00000400000000000000" pitchFamily="2" charset="-78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F2FCD00-60D7-4FC5-A258-0C40EBD834BE}"/>
              </a:ext>
            </a:extLst>
          </p:cNvPr>
          <p:cNvCxnSpPr>
            <a:cxnSpLocks/>
          </p:cNvCxnSpPr>
          <p:nvPr/>
        </p:nvCxnSpPr>
        <p:spPr>
          <a:xfrm>
            <a:off x="1350544" y="7344725"/>
            <a:ext cx="709863" cy="46923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AD9ED04C-54A7-4E15-B508-38D110F05B65}"/>
              </a:ext>
            </a:extLst>
          </p:cNvPr>
          <p:cNvSpPr txBox="1"/>
          <p:nvPr/>
        </p:nvSpPr>
        <p:spPr>
          <a:xfrm>
            <a:off x="938205" y="3620307"/>
            <a:ext cx="58719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dirty="0">
                <a:ln w="0"/>
                <a:solidFill>
                  <a:srgbClr val="FF0000"/>
                </a:solidFill>
                <a:cs typeface="B Nazanin" panose="00000400000000000000" pitchFamily="2" charset="-78"/>
              </a:rPr>
              <a:t>*بعد از تنظیم مدت زمان این فرآیند حدود 10 تا 15 دقیقه می باشد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AE5F4DA-71DF-44A6-93FA-6F44269C30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67" b="12791"/>
          <a:stretch/>
        </p:blipFill>
        <p:spPr>
          <a:xfrm>
            <a:off x="-1" y="4049775"/>
            <a:ext cx="6858000" cy="2681915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71D76E7-B4E3-43E4-AD80-BC7EB82D5643}"/>
              </a:ext>
            </a:extLst>
          </p:cNvPr>
          <p:cNvCxnSpPr>
            <a:cxnSpLocks/>
          </p:cNvCxnSpPr>
          <p:nvPr/>
        </p:nvCxnSpPr>
        <p:spPr>
          <a:xfrm>
            <a:off x="1586566" y="5390732"/>
            <a:ext cx="709863" cy="46923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1472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D2C3B15-6BCF-4860-98F9-6E2DBB0FD3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9" b="14491"/>
          <a:stretch/>
        </p:blipFill>
        <p:spPr>
          <a:xfrm>
            <a:off x="0" y="4847978"/>
            <a:ext cx="6858000" cy="2880195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06839EC-14C5-46C6-9E95-73D286E35806}"/>
              </a:ext>
            </a:extLst>
          </p:cNvPr>
          <p:cNvSpPr/>
          <p:nvPr/>
        </p:nvSpPr>
        <p:spPr>
          <a:xfrm>
            <a:off x="5367993" y="7817093"/>
            <a:ext cx="1393028" cy="141769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600" b="1" dirty="0">
                <a:solidFill>
                  <a:schemeClr val="tx1"/>
                </a:solidFill>
                <a:cs typeface="B Nazanin" panose="00000400000000000000" pitchFamily="2" charset="-78"/>
              </a:rPr>
              <a:t>بعد از اتمام تنظیم با لمس کردن </a:t>
            </a:r>
            <a:r>
              <a:rPr lang="en-US" sz="1600" b="1" dirty="0">
                <a:solidFill>
                  <a:schemeClr val="tx1"/>
                </a:solidFill>
                <a:cs typeface="B Nazanin" panose="00000400000000000000" pitchFamily="2" charset="-78"/>
              </a:rPr>
              <a:t>back</a:t>
            </a:r>
            <a:r>
              <a:rPr lang="fa-IR" sz="1600" b="1" dirty="0">
                <a:solidFill>
                  <a:schemeClr val="tx1"/>
                </a:solidFill>
                <a:cs typeface="B Nazanin" panose="00000400000000000000" pitchFamily="2" charset="-78"/>
              </a:rPr>
              <a:t> به صفحه اصلی برگردید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AA37CC6-E2BC-4671-89E2-6EB1410576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61" b="13870"/>
          <a:stretch/>
        </p:blipFill>
        <p:spPr>
          <a:xfrm>
            <a:off x="0" y="1072722"/>
            <a:ext cx="6858000" cy="2887079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10E68A4-5044-49B8-9C53-C6FE0B0D86F8}"/>
              </a:ext>
            </a:extLst>
          </p:cNvPr>
          <p:cNvCxnSpPr>
            <a:cxnSpLocks/>
          </p:cNvCxnSpPr>
          <p:nvPr/>
        </p:nvCxnSpPr>
        <p:spPr>
          <a:xfrm flipH="1">
            <a:off x="2696776" y="5348490"/>
            <a:ext cx="508923" cy="566600"/>
          </a:xfrm>
          <a:prstGeom prst="straightConnector1">
            <a:avLst/>
          </a:prstGeom>
          <a:ln w="38100">
            <a:solidFill>
              <a:srgbClr val="B01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91B3FBA-CDF7-4C95-85B0-3EC0353FDF1C}"/>
              </a:ext>
            </a:extLst>
          </p:cNvPr>
          <p:cNvCxnSpPr>
            <a:cxnSpLocks/>
          </p:cNvCxnSpPr>
          <p:nvPr/>
        </p:nvCxnSpPr>
        <p:spPr>
          <a:xfrm flipH="1">
            <a:off x="5154563" y="5356160"/>
            <a:ext cx="660064" cy="566600"/>
          </a:xfrm>
          <a:prstGeom prst="straightConnector1">
            <a:avLst/>
          </a:prstGeom>
          <a:ln w="38100">
            <a:solidFill>
              <a:srgbClr val="B01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62D879E-97D6-4D6E-B1C9-608F3179EED1}"/>
              </a:ext>
            </a:extLst>
          </p:cNvPr>
          <p:cNvCxnSpPr>
            <a:cxnSpLocks/>
          </p:cNvCxnSpPr>
          <p:nvPr/>
        </p:nvCxnSpPr>
        <p:spPr>
          <a:xfrm flipV="1">
            <a:off x="2819606" y="7169369"/>
            <a:ext cx="508923" cy="800923"/>
          </a:xfrm>
          <a:prstGeom prst="straightConnector1">
            <a:avLst/>
          </a:prstGeom>
          <a:ln w="38100">
            <a:solidFill>
              <a:srgbClr val="B01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AD2F12C-4263-4AB9-A25D-FFEF3BCDCD7C}"/>
              </a:ext>
            </a:extLst>
          </p:cNvPr>
          <p:cNvCxnSpPr>
            <a:cxnSpLocks/>
          </p:cNvCxnSpPr>
          <p:nvPr/>
        </p:nvCxnSpPr>
        <p:spPr>
          <a:xfrm flipH="1" flipV="1">
            <a:off x="4178484" y="7168716"/>
            <a:ext cx="339553" cy="938054"/>
          </a:xfrm>
          <a:prstGeom prst="straightConnector1">
            <a:avLst/>
          </a:prstGeom>
          <a:ln w="38100">
            <a:solidFill>
              <a:srgbClr val="B01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7265448-1994-4417-BEF4-662A1E98DFD5}"/>
              </a:ext>
            </a:extLst>
          </p:cNvPr>
          <p:cNvCxnSpPr>
            <a:cxnSpLocks/>
          </p:cNvCxnSpPr>
          <p:nvPr/>
        </p:nvCxnSpPr>
        <p:spPr>
          <a:xfrm flipH="1" flipV="1">
            <a:off x="5081901" y="7168716"/>
            <a:ext cx="383071" cy="64837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2D4F5FD-024F-40BE-8E14-2BEA14E759B5}"/>
              </a:ext>
            </a:extLst>
          </p:cNvPr>
          <p:cNvSpPr/>
          <p:nvPr/>
        </p:nvSpPr>
        <p:spPr>
          <a:xfrm>
            <a:off x="75854" y="1136380"/>
            <a:ext cx="1756538" cy="275976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600" b="1" dirty="0">
                <a:solidFill>
                  <a:schemeClr val="tx1"/>
                </a:solidFill>
                <a:cs typeface="B Nazanin" panose="00000400000000000000" pitchFamily="2" charset="-78"/>
              </a:rPr>
              <a:t>در صورتی که با ورود به منوی</a:t>
            </a:r>
            <a:r>
              <a:rPr lang="en-US" sz="1600" b="1" dirty="0">
                <a:solidFill>
                  <a:schemeClr val="tx1"/>
                </a:solidFill>
                <a:cs typeface="B Nazanin" panose="00000400000000000000" pitchFamily="2" charset="-78"/>
              </a:rPr>
              <a:t> preheat</a:t>
            </a:r>
            <a:r>
              <a:rPr lang="fa-IR" sz="1600" b="1" dirty="0">
                <a:solidFill>
                  <a:schemeClr val="tx1"/>
                </a:solidFill>
                <a:cs typeface="B Nazanin" panose="00000400000000000000" pitchFamily="2" charset="-78"/>
              </a:rPr>
              <a:t> آیکون نازل را مشاهده کردید یکبار روی </a:t>
            </a:r>
            <a:r>
              <a:rPr lang="fa-IR" sz="1600" b="1" dirty="0">
                <a:solidFill>
                  <a:srgbClr val="FF0000"/>
                </a:solidFill>
                <a:cs typeface="B Nazanin" panose="00000400000000000000" pitchFamily="2" charset="-78"/>
              </a:rPr>
              <a:t>این آیکون </a:t>
            </a:r>
            <a:r>
              <a:rPr lang="fa-IR" sz="1600" b="1" dirty="0">
                <a:solidFill>
                  <a:schemeClr val="tx1"/>
                </a:solidFill>
                <a:cs typeface="B Nazanin" panose="00000400000000000000" pitchFamily="2" charset="-78"/>
              </a:rPr>
              <a:t>را لمس کنید تا به شکل </a:t>
            </a:r>
            <a:r>
              <a:rPr lang="en-US" sz="1600" b="1" dirty="0">
                <a:solidFill>
                  <a:srgbClr val="FF0000"/>
                </a:solidFill>
                <a:cs typeface="B Nazanin" panose="00000400000000000000" pitchFamily="2" charset="-78"/>
              </a:rPr>
              <a:t>heat  bed</a:t>
            </a:r>
            <a:r>
              <a:rPr lang="fa-IR" sz="1600" b="1" dirty="0">
                <a:solidFill>
                  <a:schemeClr val="tx1"/>
                </a:solidFill>
                <a:cs typeface="B Nazanin" panose="00000400000000000000" pitchFamily="2" charset="-78"/>
              </a:rPr>
              <a:t> تغییر کند و سپس با آیکون+ دما را افزایش دهید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CF0FE00-88DF-476D-A87C-1A1CED34FB1A}"/>
              </a:ext>
            </a:extLst>
          </p:cNvPr>
          <p:cNvCxnSpPr>
            <a:cxnSpLocks/>
          </p:cNvCxnSpPr>
          <p:nvPr/>
        </p:nvCxnSpPr>
        <p:spPr>
          <a:xfrm>
            <a:off x="1616135" y="2539545"/>
            <a:ext cx="922349" cy="5721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Arrow: Down 27">
            <a:extLst>
              <a:ext uri="{FF2B5EF4-FFF2-40B4-BE49-F238E27FC236}">
                <a16:creationId xmlns:a16="http://schemas.microsoft.com/office/drawing/2014/main" id="{4F3F5153-64D8-46CD-AA01-C42343D8BC96}"/>
              </a:ext>
            </a:extLst>
          </p:cNvPr>
          <p:cNvSpPr/>
          <p:nvPr/>
        </p:nvSpPr>
        <p:spPr>
          <a:xfrm>
            <a:off x="722111" y="4105421"/>
            <a:ext cx="464024" cy="538827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A6A40162-90A9-4A93-A289-A0ED364768B3}"/>
              </a:ext>
            </a:extLst>
          </p:cNvPr>
          <p:cNvSpPr/>
          <p:nvPr/>
        </p:nvSpPr>
        <p:spPr>
          <a:xfrm>
            <a:off x="3871541" y="8106770"/>
            <a:ext cx="1210360" cy="64837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B010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600" b="1" dirty="0">
                <a:solidFill>
                  <a:schemeClr val="tx1"/>
                </a:solidFill>
                <a:cs typeface="B Nazanin" panose="00000400000000000000" pitchFamily="2" charset="-78"/>
              </a:rPr>
              <a:t>خاموش کردن هیتر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FB31B65-B519-43B1-AA3F-B101D8D27A0C}"/>
              </a:ext>
            </a:extLst>
          </p:cNvPr>
          <p:cNvSpPr/>
          <p:nvPr/>
        </p:nvSpPr>
        <p:spPr>
          <a:xfrm>
            <a:off x="2236203" y="7970292"/>
            <a:ext cx="1071474" cy="40943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B010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600" b="1" dirty="0">
                <a:solidFill>
                  <a:schemeClr val="tx1"/>
                </a:solidFill>
                <a:cs typeface="B Nazanin" panose="00000400000000000000" pitchFamily="2" charset="-78"/>
              </a:rPr>
              <a:t>میزان گام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5BD3D0BB-AA18-4C0B-A284-8FDA59A9C5F1}"/>
              </a:ext>
            </a:extLst>
          </p:cNvPr>
          <p:cNvSpPr/>
          <p:nvPr/>
        </p:nvSpPr>
        <p:spPr>
          <a:xfrm>
            <a:off x="3216309" y="4889891"/>
            <a:ext cx="1210360" cy="64837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B010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600" b="1" dirty="0">
                <a:solidFill>
                  <a:schemeClr val="tx1"/>
                </a:solidFill>
                <a:cs typeface="B Nazanin" panose="00000400000000000000" pitchFamily="2" charset="-78"/>
              </a:rPr>
              <a:t>افزایش دما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04052C36-3700-433A-83B8-2E277F026934}"/>
              </a:ext>
            </a:extLst>
          </p:cNvPr>
          <p:cNvSpPr/>
          <p:nvPr/>
        </p:nvSpPr>
        <p:spPr>
          <a:xfrm>
            <a:off x="5510237" y="4907532"/>
            <a:ext cx="1210360" cy="64837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B010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600" b="1" dirty="0">
                <a:solidFill>
                  <a:schemeClr val="tx1"/>
                </a:solidFill>
                <a:cs typeface="B Nazanin" panose="00000400000000000000" pitchFamily="2" charset="-78"/>
              </a:rPr>
              <a:t>کاهش دما</a:t>
            </a:r>
          </a:p>
        </p:txBody>
      </p:sp>
    </p:spTree>
    <p:extLst>
      <p:ext uri="{BB962C8B-B14F-4D97-AF65-F5344CB8AC3E}">
        <p14:creationId xmlns:p14="http://schemas.microsoft.com/office/powerpoint/2010/main" val="3724196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A73B866-01AE-4EED-8296-1E2CF9D9E190}"/>
              </a:ext>
            </a:extLst>
          </p:cNvPr>
          <p:cNvSpPr/>
          <p:nvPr/>
        </p:nvSpPr>
        <p:spPr>
          <a:xfrm>
            <a:off x="3845215" y="222465"/>
            <a:ext cx="289374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 rtl="1"/>
            <a:r>
              <a:rPr lang="fa-IR" sz="2400" b="1" cap="none" spc="0" dirty="0">
                <a:ln w="0"/>
                <a:cs typeface="B Nazanin" panose="00000400000000000000" pitchFamily="2" charset="-78"/>
              </a:rPr>
              <a:t>2-چسب زدن صفحه چاپ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2EC976-1223-4F8F-B502-C8AA137E3D72}"/>
              </a:ext>
            </a:extLst>
          </p:cNvPr>
          <p:cNvSpPr txBox="1"/>
          <p:nvPr/>
        </p:nvSpPr>
        <p:spPr>
          <a:xfrm>
            <a:off x="238128" y="3842553"/>
            <a:ext cx="63817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sz="2000" dirty="0">
                <a:ln w="0"/>
                <a:cs typeface="B Nazanin" panose="00000400000000000000" pitchFamily="2" charset="-78"/>
              </a:rPr>
              <a:t>*با فرض اینکه قطعه مورد نظر در فایل </a:t>
            </a:r>
            <a:r>
              <a:rPr lang="en-US" sz="2000" dirty="0" err="1">
                <a:ln w="0"/>
                <a:cs typeface="B Nazanin" panose="00000400000000000000" pitchFamily="2" charset="-78"/>
              </a:rPr>
              <a:t>gcode</a:t>
            </a:r>
            <a:r>
              <a:rPr lang="fa-IR" sz="2000" dirty="0">
                <a:ln w="0"/>
                <a:cs typeface="B Nazanin" panose="00000400000000000000" pitchFamily="2" charset="-78"/>
              </a:rPr>
              <a:t> وسط صفحه پرینت</a:t>
            </a:r>
            <a:r>
              <a:rPr lang="en-US" sz="2000" dirty="0">
                <a:ln w="0"/>
                <a:cs typeface="B Nazanin" panose="00000400000000000000" pitchFamily="2" charset="-78"/>
              </a:rPr>
              <a:t> </a:t>
            </a:r>
            <a:r>
              <a:rPr lang="fa-IR" sz="2000" dirty="0">
                <a:ln w="0"/>
                <a:cs typeface="B Nazanin" panose="00000400000000000000" pitchFamily="2" charset="-78"/>
              </a:rPr>
              <a:t> قرار داده شده محدوده مورد نظر را چسب بزنید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CB2CD1-F3EE-4255-AA57-C4EBA3D9B6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296" y="823161"/>
            <a:ext cx="5129408" cy="28803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FA04BFB-A627-468A-A67B-E45B78ECEB94}"/>
              </a:ext>
            </a:extLst>
          </p:cNvPr>
          <p:cNvSpPr txBox="1"/>
          <p:nvPr/>
        </p:nvSpPr>
        <p:spPr>
          <a:xfrm>
            <a:off x="238088" y="4550439"/>
            <a:ext cx="638178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sz="2000" dirty="0">
                <a:ln w="0"/>
                <a:cs typeface="B Nazanin" panose="00000400000000000000" pitchFamily="2" charset="-78"/>
              </a:rPr>
              <a:t>سطح زیرین صفحه چاپ را جهت عدم وجود زائده بررسی کنید و در صورتی که دمای هیت بد به100 درجه رسیده بود آن را روی هیت بد گذاشته و گیره های چهار طرف را ببندید</a:t>
            </a:r>
          </a:p>
          <a:p>
            <a:pPr algn="r" rtl="1"/>
            <a:endParaRPr lang="fa-IR" sz="2000" dirty="0">
              <a:ln w="0"/>
              <a:cs typeface="B Nazanin" panose="000004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ADBF88-62C3-4272-89AC-BA2F2E5C25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02242"/>
            <a:ext cx="6858000" cy="3851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835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8D79C8E-2833-48BC-B905-BAF5561C8AB5}"/>
              </a:ext>
            </a:extLst>
          </p:cNvPr>
          <p:cNvSpPr txBox="1"/>
          <p:nvPr/>
        </p:nvSpPr>
        <p:spPr>
          <a:xfrm>
            <a:off x="95534" y="102828"/>
            <a:ext cx="66396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sz="2000" dirty="0">
                <a:ln w="0"/>
                <a:cs typeface="B Nazanin" panose="00000400000000000000" pitchFamily="2" charset="-78"/>
              </a:rPr>
              <a:t>*در صورتی که برای قرار دادن صفحه چاپ نیاز به پایین آوردن محور </a:t>
            </a:r>
            <a:r>
              <a:rPr lang="en-US" sz="2000" dirty="0">
                <a:ln w="0"/>
                <a:cs typeface="B Nazanin" panose="00000400000000000000" pitchFamily="2" charset="-78"/>
              </a:rPr>
              <a:t>z</a:t>
            </a:r>
            <a:r>
              <a:rPr lang="fa-IR" sz="2000" dirty="0">
                <a:ln w="0"/>
                <a:cs typeface="B Nazanin" panose="00000400000000000000" pitchFamily="2" charset="-78"/>
              </a:rPr>
              <a:t> بود به شکل زیر عمل کنید</a:t>
            </a:r>
          </a:p>
          <a:p>
            <a:pPr algn="r" rtl="1"/>
            <a:endParaRPr lang="fa-IR" sz="2000" dirty="0">
              <a:ln w="0"/>
              <a:cs typeface="B Nazanin" panose="000004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B18A6-F5EF-4AAB-A7A5-677C23180284}"/>
              </a:ext>
            </a:extLst>
          </p:cNvPr>
          <p:cNvSpPr/>
          <p:nvPr/>
        </p:nvSpPr>
        <p:spPr>
          <a:xfrm>
            <a:off x="154198" y="677450"/>
            <a:ext cx="199086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 rtl="1"/>
            <a:r>
              <a:rPr lang="en-US" sz="2400" b="1" dirty="0">
                <a:ln w="0"/>
                <a:cs typeface="B Nazanin" panose="00000400000000000000" pitchFamily="2" charset="-78"/>
              </a:rPr>
              <a:t>tool</a:t>
            </a:r>
            <a:r>
              <a:rPr lang="en-US" sz="2400" b="1" cap="none" spc="0" dirty="0">
                <a:ln w="0"/>
                <a:cs typeface="B Nazanin" panose="00000400000000000000" pitchFamily="2" charset="-78"/>
              </a:rPr>
              <a:t>&gt;move&gt;z+</a:t>
            </a:r>
            <a:endParaRPr lang="fa-IR" sz="2400" b="1" cap="none" spc="0" dirty="0">
              <a:ln w="0"/>
              <a:cs typeface="B Nazanin" panose="000004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B3D133-DD71-4D3B-BFA2-19B500516A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96" b="17106"/>
          <a:stretch/>
        </p:blipFill>
        <p:spPr>
          <a:xfrm>
            <a:off x="0" y="1309892"/>
            <a:ext cx="6858000" cy="23220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AC65B5-7324-4FFF-9C03-44C487D67B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97" b="20215"/>
          <a:stretch/>
        </p:blipFill>
        <p:spPr>
          <a:xfrm>
            <a:off x="0" y="3777917"/>
            <a:ext cx="6858000" cy="24680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AF3DF75-8905-4720-A1E8-9EEE3B5A42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76" b="15697"/>
          <a:stretch/>
        </p:blipFill>
        <p:spPr>
          <a:xfrm>
            <a:off x="-13648" y="6391873"/>
            <a:ext cx="6858000" cy="2796889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36DCBBB-D90C-43C2-8E0D-10045AFA7542}"/>
              </a:ext>
            </a:extLst>
          </p:cNvPr>
          <p:cNvCxnSpPr/>
          <p:nvPr/>
        </p:nvCxnSpPr>
        <p:spPr>
          <a:xfrm>
            <a:off x="974557" y="2586789"/>
            <a:ext cx="1335506" cy="33688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30FB50C-AADF-4B52-94EA-E18FB74040E6}"/>
              </a:ext>
            </a:extLst>
          </p:cNvPr>
          <p:cNvCxnSpPr/>
          <p:nvPr/>
        </p:nvCxnSpPr>
        <p:spPr>
          <a:xfrm>
            <a:off x="2310063" y="3914472"/>
            <a:ext cx="1335506" cy="33688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EA0537A-BE56-40B7-BAA2-2C44C60BF4ED}"/>
              </a:ext>
            </a:extLst>
          </p:cNvPr>
          <p:cNvCxnSpPr/>
          <p:nvPr/>
        </p:nvCxnSpPr>
        <p:spPr>
          <a:xfrm>
            <a:off x="2451399" y="6541169"/>
            <a:ext cx="1335506" cy="33688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2811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7699EF77-7CFF-40DB-9F83-4241224B8D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61" b="13870"/>
          <a:stretch/>
        </p:blipFill>
        <p:spPr>
          <a:xfrm>
            <a:off x="0" y="4810923"/>
            <a:ext cx="6858000" cy="288707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7CED008-2DBD-4A87-88AD-D24B45359BA2}"/>
              </a:ext>
            </a:extLst>
          </p:cNvPr>
          <p:cNvSpPr/>
          <p:nvPr/>
        </p:nvSpPr>
        <p:spPr>
          <a:xfrm>
            <a:off x="4518037" y="141764"/>
            <a:ext cx="208422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 rtl="1"/>
            <a:r>
              <a:rPr lang="fa-IR" sz="2400" b="1" dirty="0">
                <a:ln w="0"/>
                <a:cs typeface="B Nazanin" panose="00000400000000000000" pitchFamily="2" charset="-78"/>
              </a:rPr>
              <a:t>3</a:t>
            </a:r>
            <a:r>
              <a:rPr lang="fa-IR" sz="2400" b="1" cap="none" spc="0" dirty="0">
                <a:ln w="0"/>
                <a:cs typeface="B Nazanin" panose="00000400000000000000" pitchFamily="2" charset="-78"/>
              </a:rPr>
              <a:t>-تنظیم دمای نازل</a:t>
            </a:r>
          </a:p>
          <a:p>
            <a:pPr algn="r" rtl="1"/>
            <a:r>
              <a:rPr lang="fa-IR" sz="2000" b="1" dirty="0">
                <a:ln w="0"/>
                <a:cs typeface="B Nazanin" panose="00000400000000000000" pitchFamily="2" charset="-78"/>
              </a:rPr>
              <a:t>240درجه</a:t>
            </a:r>
            <a:endParaRPr lang="fa-IR" sz="2000" b="1" cap="none" spc="0" dirty="0">
              <a:ln w="0"/>
              <a:cs typeface="B Nazanin" panose="00000400000000000000" pitchFamily="2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1DEB06C-864E-4B54-A443-C57875D5FB54}"/>
              </a:ext>
            </a:extLst>
          </p:cNvPr>
          <p:cNvSpPr/>
          <p:nvPr/>
        </p:nvSpPr>
        <p:spPr>
          <a:xfrm>
            <a:off x="122830" y="461665"/>
            <a:ext cx="185204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 rtl="1"/>
            <a:r>
              <a:rPr lang="en-US" sz="2400" b="1" cap="none" spc="0" dirty="0">
                <a:ln w="0"/>
                <a:cs typeface="B Nazanin" panose="00000400000000000000" pitchFamily="2" charset="-78"/>
              </a:rPr>
              <a:t>tool&gt;preheat</a:t>
            </a:r>
            <a:endParaRPr lang="fa-IR" sz="2400" b="1" cap="none" spc="0" dirty="0">
              <a:ln w="0"/>
              <a:cs typeface="B Nazanin" panose="00000400000000000000" pitchFamily="2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8C90A4-268A-45AD-8BFF-A05C3AC47B60}"/>
              </a:ext>
            </a:extLst>
          </p:cNvPr>
          <p:cNvSpPr txBox="1"/>
          <p:nvPr/>
        </p:nvSpPr>
        <p:spPr>
          <a:xfrm>
            <a:off x="122830" y="9059552"/>
            <a:ext cx="663963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sz="2000" dirty="0">
                <a:ln w="0"/>
                <a:cs typeface="B Nazanin" panose="00000400000000000000" pitchFamily="2" charset="-78"/>
              </a:rPr>
              <a:t>*در صورتی که دمای محیط زیر 25 درجه بود بهتر است درهای کابین دستگاه را ببندید </a:t>
            </a:r>
          </a:p>
          <a:p>
            <a:pPr algn="r" rtl="1"/>
            <a:endParaRPr lang="fa-IR" sz="2400" dirty="0">
              <a:ln w="0"/>
              <a:cs typeface="B Nazanin" panose="00000400000000000000" pitchFamily="2" charset="-78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072F82B-68CF-48A7-8833-2D9C3E9A3F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9" b="14491"/>
          <a:stretch/>
        </p:blipFill>
        <p:spPr>
          <a:xfrm>
            <a:off x="0" y="955023"/>
            <a:ext cx="6858000" cy="2880195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F8345AB0-113B-480F-A77F-B2578609B0AA}"/>
              </a:ext>
            </a:extLst>
          </p:cNvPr>
          <p:cNvSpPr/>
          <p:nvPr/>
        </p:nvSpPr>
        <p:spPr>
          <a:xfrm>
            <a:off x="5367993" y="7641856"/>
            <a:ext cx="1393028" cy="141769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600" b="1" dirty="0">
                <a:solidFill>
                  <a:schemeClr val="tx1"/>
                </a:solidFill>
                <a:cs typeface="B Nazanin" panose="00000400000000000000" pitchFamily="2" charset="-78"/>
              </a:rPr>
              <a:t>بعد از اتمام تنظیم با لمس کردن </a:t>
            </a:r>
            <a:r>
              <a:rPr lang="en-US" sz="1600" b="1" dirty="0">
                <a:solidFill>
                  <a:schemeClr val="tx1"/>
                </a:solidFill>
                <a:cs typeface="B Nazanin" panose="00000400000000000000" pitchFamily="2" charset="-78"/>
              </a:rPr>
              <a:t>back</a:t>
            </a:r>
            <a:r>
              <a:rPr lang="fa-IR" sz="1600" b="1" dirty="0">
                <a:solidFill>
                  <a:schemeClr val="tx1"/>
                </a:solidFill>
                <a:cs typeface="B Nazanin" panose="00000400000000000000" pitchFamily="2" charset="-78"/>
              </a:rPr>
              <a:t> به صفحه اصلی برگردید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A38BE1F-44B8-45FD-9EEC-B1FC05880CD5}"/>
              </a:ext>
            </a:extLst>
          </p:cNvPr>
          <p:cNvCxnSpPr>
            <a:cxnSpLocks/>
          </p:cNvCxnSpPr>
          <p:nvPr/>
        </p:nvCxnSpPr>
        <p:spPr>
          <a:xfrm flipH="1">
            <a:off x="2696776" y="5173253"/>
            <a:ext cx="508923" cy="566600"/>
          </a:xfrm>
          <a:prstGeom prst="straightConnector1">
            <a:avLst/>
          </a:prstGeom>
          <a:ln w="38100">
            <a:solidFill>
              <a:srgbClr val="B01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76E080F-90B1-493F-87F3-A17CAB452243}"/>
              </a:ext>
            </a:extLst>
          </p:cNvPr>
          <p:cNvCxnSpPr>
            <a:cxnSpLocks/>
          </p:cNvCxnSpPr>
          <p:nvPr/>
        </p:nvCxnSpPr>
        <p:spPr>
          <a:xfrm flipH="1">
            <a:off x="5154563" y="5180923"/>
            <a:ext cx="660064" cy="566600"/>
          </a:xfrm>
          <a:prstGeom prst="straightConnector1">
            <a:avLst/>
          </a:prstGeom>
          <a:ln w="38100">
            <a:solidFill>
              <a:srgbClr val="B01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ABDA779-4B71-461C-B4F1-5414A1838B90}"/>
              </a:ext>
            </a:extLst>
          </p:cNvPr>
          <p:cNvCxnSpPr>
            <a:cxnSpLocks/>
          </p:cNvCxnSpPr>
          <p:nvPr/>
        </p:nvCxnSpPr>
        <p:spPr>
          <a:xfrm flipV="1">
            <a:off x="2819606" y="6994132"/>
            <a:ext cx="508923" cy="800923"/>
          </a:xfrm>
          <a:prstGeom prst="straightConnector1">
            <a:avLst/>
          </a:prstGeom>
          <a:ln w="38100">
            <a:solidFill>
              <a:srgbClr val="B01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BEC8020-969F-4CD9-9E43-5D9B4B00C626}"/>
              </a:ext>
            </a:extLst>
          </p:cNvPr>
          <p:cNvCxnSpPr>
            <a:cxnSpLocks/>
          </p:cNvCxnSpPr>
          <p:nvPr/>
        </p:nvCxnSpPr>
        <p:spPr>
          <a:xfrm flipH="1" flipV="1">
            <a:off x="4178484" y="6993479"/>
            <a:ext cx="339553" cy="938054"/>
          </a:xfrm>
          <a:prstGeom prst="straightConnector1">
            <a:avLst/>
          </a:prstGeom>
          <a:ln w="38100">
            <a:solidFill>
              <a:srgbClr val="B01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C4D3B6F-6A03-489D-B558-BEB6E9D8406C}"/>
              </a:ext>
            </a:extLst>
          </p:cNvPr>
          <p:cNvCxnSpPr>
            <a:cxnSpLocks/>
          </p:cNvCxnSpPr>
          <p:nvPr/>
        </p:nvCxnSpPr>
        <p:spPr>
          <a:xfrm flipH="1" flipV="1">
            <a:off x="5081901" y="6993479"/>
            <a:ext cx="383071" cy="64837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DD49226F-972D-4534-BC1B-E2DA601FE8E4}"/>
              </a:ext>
            </a:extLst>
          </p:cNvPr>
          <p:cNvSpPr/>
          <p:nvPr/>
        </p:nvSpPr>
        <p:spPr>
          <a:xfrm>
            <a:off x="75854" y="1014761"/>
            <a:ext cx="1756538" cy="275976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600" b="1" dirty="0">
                <a:solidFill>
                  <a:schemeClr val="tx1"/>
                </a:solidFill>
                <a:cs typeface="B Nazanin" panose="00000400000000000000" pitchFamily="2" charset="-78"/>
              </a:rPr>
              <a:t>در صورتی که با ورود به منوی</a:t>
            </a:r>
            <a:r>
              <a:rPr lang="en-US" sz="1600" b="1" dirty="0">
                <a:solidFill>
                  <a:schemeClr val="tx1"/>
                </a:solidFill>
                <a:cs typeface="B Nazanin" panose="00000400000000000000" pitchFamily="2" charset="-78"/>
              </a:rPr>
              <a:t> preheat</a:t>
            </a:r>
            <a:r>
              <a:rPr lang="fa-IR" sz="1600" b="1" dirty="0">
                <a:solidFill>
                  <a:schemeClr val="tx1"/>
                </a:solidFill>
                <a:cs typeface="B Nazanin" panose="00000400000000000000" pitchFamily="2" charset="-78"/>
              </a:rPr>
              <a:t> آیکون هیت بد را مشاهده کردید یکبار روی </a:t>
            </a:r>
            <a:r>
              <a:rPr lang="fa-IR" sz="1600" b="1" dirty="0">
                <a:solidFill>
                  <a:srgbClr val="FF0000"/>
                </a:solidFill>
                <a:cs typeface="B Nazanin" panose="00000400000000000000" pitchFamily="2" charset="-78"/>
              </a:rPr>
              <a:t>این آیکون </a:t>
            </a:r>
            <a:r>
              <a:rPr lang="fa-IR" sz="1600" b="1" dirty="0">
                <a:solidFill>
                  <a:schemeClr val="tx1"/>
                </a:solidFill>
                <a:cs typeface="B Nazanin" panose="00000400000000000000" pitchFamily="2" charset="-78"/>
              </a:rPr>
              <a:t>را لمس کنید تا به شکل </a:t>
            </a:r>
            <a:r>
              <a:rPr lang="en-US" sz="1600" b="1" dirty="0">
                <a:solidFill>
                  <a:srgbClr val="FF0000"/>
                </a:solidFill>
                <a:cs typeface="B Nazanin" panose="00000400000000000000" pitchFamily="2" charset="-78"/>
              </a:rPr>
              <a:t>extruder1</a:t>
            </a:r>
            <a:r>
              <a:rPr lang="fa-IR" sz="1600" b="1" dirty="0">
                <a:solidFill>
                  <a:schemeClr val="tx1"/>
                </a:solidFill>
                <a:cs typeface="B Nazanin" panose="00000400000000000000" pitchFamily="2" charset="-78"/>
              </a:rPr>
              <a:t> تغییر کند و سپس با آیکون+ دما را افزایش دهید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A3B6273-3C29-4701-8ED8-B2C3905084E1}"/>
              </a:ext>
            </a:extLst>
          </p:cNvPr>
          <p:cNvCxnSpPr>
            <a:cxnSpLocks/>
          </p:cNvCxnSpPr>
          <p:nvPr/>
        </p:nvCxnSpPr>
        <p:spPr>
          <a:xfrm>
            <a:off x="1616135" y="2364308"/>
            <a:ext cx="922349" cy="5721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Arrow: Down 28">
            <a:extLst>
              <a:ext uri="{FF2B5EF4-FFF2-40B4-BE49-F238E27FC236}">
                <a16:creationId xmlns:a16="http://schemas.microsoft.com/office/drawing/2014/main" id="{8D2D2006-9B3F-4642-9A6C-25F39BC20AA8}"/>
              </a:ext>
            </a:extLst>
          </p:cNvPr>
          <p:cNvSpPr/>
          <p:nvPr/>
        </p:nvSpPr>
        <p:spPr>
          <a:xfrm>
            <a:off x="722111" y="4014343"/>
            <a:ext cx="464024" cy="538827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56F01553-789A-4FB1-B5AA-52736640B269}"/>
              </a:ext>
            </a:extLst>
          </p:cNvPr>
          <p:cNvSpPr/>
          <p:nvPr/>
        </p:nvSpPr>
        <p:spPr>
          <a:xfrm>
            <a:off x="3871541" y="7931533"/>
            <a:ext cx="1210360" cy="64837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B010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600" b="1" dirty="0">
                <a:solidFill>
                  <a:schemeClr val="tx1"/>
                </a:solidFill>
                <a:cs typeface="B Nazanin" panose="00000400000000000000" pitchFamily="2" charset="-78"/>
              </a:rPr>
              <a:t>خاموش کردن هیتر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54F1FB87-6467-40A8-852E-4B560375CCA6}"/>
              </a:ext>
            </a:extLst>
          </p:cNvPr>
          <p:cNvSpPr/>
          <p:nvPr/>
        </p:nvSpPr>
        <p:spPr>
          <a:xfrm>
            <a:off x="2236203" y="7795055"/>
            <a:ext cx="1071474" cy="40943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B010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600" b="1" dirty="0">
                <a:solidFill>
                  <a:schemeClr val="tx1"/>
                </a:solidFill>
                <a:cs typeface="B Nazanin" panose="00000400000000000000" pitchFamily="2" charset="-78"/>
              </a:rPr>
              <a:t>میزان گام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26643940-7066-4EF9-B7A8-922DE3B7FCDE}"/>
              </a:ext>
            </a:extLst>
          </p:cNvPr>
          <p:cNvSpPr/>
          <p:nvPr/>
        </p:nvSpPr>
        <p:spPr>
          <a:xfrm>
            <a:off x="3218761" y="4898558"/>
            <a:ext cx="1210360" cy="48211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B010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600" b="1" dirty="0">
                <a:solidFill>
                  <a:schemeClr val="tx1"/>
                </a:solidFill>
                <a:cs typeface="B Nazanin" panose="00000400000000000000" pitchFamily="2" charset="-78"/>
              </a:rPr>
              <a:t>افزایش دما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F4D1CDAD-D59D-49F3-9E0A-7E03DB7D59CB}"/>
              </a:ext>
            </a:extLst>
          </p:cNvPr>
          <p:cNvSpPr/>
          <p:nvPr/>
        </p:nvSpPr>
        <p:spPr>
          <a:xfrm>
            <a:off x="5510237" y="4898558"/>
            <a:ext cx="1210360" cy="48211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B010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600" b="1" dirty="0">
                <a:solidFill>
                  <a:schemeClr val="tx1"/>
                </a:solidFill>
                <a:cs typeface="B Nazanin" panose="00000400000000000000" pitchFamily="2" charset="-78"/>
              </a:rPr>
              <a:t>کاهش دما</a:t>
            </a:r>
          </a:p>
        </p:txBody>
      </p:sp>
    </p:spTree>
    <p:extLst>
      <p:ext uri="{BB962C8B-B14F-4D97-AF65-F5344CB8AC3E}">
        <p14:creationId xmlns:p14="http://schemas.microsoft.com/office/powerpoint/2010/main" val="3666915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32530C-F364-4177-83C7-D656892615EC}"/>
              </a:ext>
            </a:extLst>
          </p:cNvPr>
          <p:cNvSpPr/>
          <p:nvPr/>
        </p:nvSpPr>
        <p:spPr>
          <a:xfrm>
            <a:off x="3429000" y="202533"/>
            <a:ext cx="334578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 rtl="1"/>
            <a:r>
              <a:rPr lang="fa-IR" sz="2400" b="1" dirty="0">
                <a:ln w="0"/>
                <a:cs typeface="B Nazanin" panose="00000400000000000000" pitchFamily="2" charset="-78"/>
              </a:rPr>
              <a:t>4</a:t>
            </a:r>
            <a:r>
              <a:rPr lang="fa-IR" sz="2400" b="1" cap="none" spc="0" dirty="0">
                <a:ln w="0"/>
                <a:cs typeface="B Nazanin" panose="00000400000000000000" pitchFamily="2" charset="-78"/>
              </a:rPr>
              <a:t>-انتخاب فایل و شروع پرینت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09EDAB-ED89-4D4C-8270-A86874EC4083}"/>
              </a:ext>
            </a:extLst>
          </p:cNvPr>
          <p:cNvSpPr/>
          <p:nvPr/>
        </p:nvSpPr>
        <p:spPr>
          <a:xfrm>
            <a:off x="-70019" y="766634"/>
            <a:ext cx="576023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en-US" sz="2400" b="1" cap="none" spc="0" dirty="0">
                <a:ln w="0"/>
                <a:cs typeface="B Nazanin" panose="00000400000000000000" pitchFamily="2" charset="-78"/>
              </a:rPr>
              <a:t>Printing &gt;</a:t>
            </a:r>
            <a:r>
              <a:rPr lang="en-US" sz="2400" b="1" dirty="0">
                <a:ln w="0"/>
                <a:cs typeface="B Nazanin" panose="00000400000000000000" pitchFamily="2" charset="-78"/>
              </a:rPr>
              <a:t>generous&gt;</a:t>
            </a:r>
            <a:r>
              <a:rPr lang="fa-IR" sz="2400" b="1" dirty="0">
                <a:ln w="0"/>
                <a:cs typeface="B Nazanin" panose="00000400000000000000" pitchFamily="2" charset="-78"/>
              </a:rPr>
              <a:t>پوشه مورد نظر</a:t>
            </a:r>
            <a:r>
              <a:rPr lang="en-US" sz="2400" b="1" dirty="0">
                <a:ln w="0"/>
                <a:cs typeface="B Nazanin" panose="00000400000000000000" pitchFamily="2" charset="-78"/>
              </a:rPr>
              <a:t>&gt;</a:t>
            </a:r>
            <a:r>
              <a:rPr lang="en-US" sz="2400" b="1" dirty="0" err="1">
                <a:ln w="0"/>
                <a:cs typeface="B Nazanin" panose="00000400000000000000" pitchFamily="2" charset="-78"/>
              </a:rPr>
              <a:t>gcode</a:t>
            </a:r>
            <a:r>
              <a:rPr lang="fa-IR" sz="2400" b="1" dirty="0">
                <a:ln w="0"/>
                <a:cs typeface="B Nazanin" panose="00000400000000000000" pitchFamily="2" charset="-78"/>
              </a:rPr>
              <a:t>فایل</a:t>
            </a:r>
            <a:endParaRPr lang="fa-IR" sz="2400" b="1" cap="none" spc="0" dirty="0">
              <a:ln w="0"/>
              <a:cs typeface="B Nazanin" panose="000004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123A04-196D-4E5D-BD33-57D6796D37E4}"/>
              </a:ext>
            </a:extLst>
          </p:cNvPr>
          <p:cNvSpPr txBox="1"/>
          <p:nvPr/>
        </p:nvSpPr>
        <p:spPr>
          <a:xfrm>
            <a:off x="109182" y="7472597"/>
            <a:ext cx="663963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sz="2000" dirty="0">
                <a:ln w="0"/>
                <a:cs typeface="B Nazanin" panose="00000400000000000000" pitchFamily="2" charset="-78"/>
              </a:rPr>
              <a:t>*در صورتی حین کار دستگاه نیاز به متوقف کردن پرینت بود،با لمس آیکون</a:t>
            </a:r>
            <a:r>
              <a:rPr lang="en-US" sz="2000" dirty="0">
                <a:ln w="0"/>
                <a:cs typeface="B Nazanin" panose="00000400000000000000" pitchFamily="2" charset="-78"/>
              </a:rPr>
              <a:t>option </a:t>
            </a:r>
            <a:r>
              <a:rPr lang="fa-IR" sz="2000" dirty="0">
                <a:ln w="0"/>
                <a:cs typeface="B Nazanin" panose="00000400000000000000" pitchFamily="2" charset="-78"/>
              </a:rPr>
              <a:t> و سپس </a:t>
            </a:r>
            <a:r>
              <a:rPr lang="en-US" sz="2000" dirty="0">
                <a:ln w="0"/>
                <a:cs typeface="B Nazanin" panose="00000400000000000000" pitchFamily="2" charset="-78"/>
              </a:rPr>
              <a:t>stop</a:t>
            </a:r>
            <a:r>
              <a:rPr lang="fa-IR" sz="2000" dirty="0">
                <a:ln w="0"/>
                <a:cs typeface="B Nazanin" panose="00000400000000000000" pitchFamily="2" charset="-78"/>
              </a:rPr>
              <a:t> آن را متوقف کنید و در صورت نیاز به پایین آوردن صفحه از مسیر زیر اقدام کنید:</a:t>
            </a:r>
          </a:p>
          <a:p>
            <a:pPr algn="r" rtl="1"/>
            <a:endParaRPr lang="fa-IR" sz="2400" dirty="0">
              <a:ln w="0"/>
              <a:cs typeface="B Nazanin" panose="000004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E2097A-E14E-481F-92F2-C61C0AE77E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0" b="20333"/>
          <a:stretch/>
        </p:blipFill>
        <p:spPr>
          <a:xfrm>
            <a:off x="0" y="4442022"/>
            <a:ext cx="6858000" cy="246647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D0D191C-9EE9-4A93-9E1D-958F8AEB232C}"/>
              </a:ext>
            </a:extLst>
          </p:cNvPr>
          <p:cNvSpPr/>
          <p:nvPr/>
        </p:nvSpPr>
        <p:spPr>
          <a:xfrm>
            <a:off x="334002" y="8395927"/>
            <a:ext cx="199086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 rtl="1"/>
            <a:r>
              <a:rPr lang="en-US" sz="2400" b="1" dirty="0">
                <a:ln w="0"/>
                <a:cs typeface="B Nazanin" panose="00000400000000000000" pitchFamily="2" charset="-78"/>
              </a:rPr>
              <a:t>tool</a:t>
            </a:r>
            <a:r>
              <a:rPr lang="en-US" sz="2400" b="1" cap="none" spc="0" dirty="0">
                <a:ln w="0"/>
                <a:cs typeface="B Nazanin" panose="00000400000000000000" pitchFamily="2" charset="-78"/>
              </a:rPr>
              <a:t>&gt;move&gt;z+</a:t>
            </a:r>
            <a:endParaRPr lang="fa-IR" sz="2400" b="1" cap="none" spc="0" dirty="0">
              <a:ln w="0"/>
              <a:cs typeface="B Nazanin" panose="00000400000000000000" pitchFamily="2" charset="-7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4EA6561-4B9F-4E3E-999C-0BF6EA90EF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96" b="17106"/>
          <a:stretch/>
        </p:blipFill>
        <p:spPr>
          <a:xfrm>
            <a:off x="0" y="1674113"/>
            <a:ext cx="6858000" cy="2322094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D39540E-500F-43F4-80AB-76539D2BE66D}"/>
              </a:ext>
            </a:extLst>
          </p:cNvPr>
          <p:cNvCxnSpPr>
            <a:cxnSpLocks/>
          </p:cNvCxnSpPr>
          <p:nvPr/>
        </p:nvCxnSpPr>
        <p:spPr>
          <a:xfrm flipH="1">
            <a:off x="4127336" y="2967507"/>
            <a:ext cx="974558" cy="33688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DF0D615-D7D3-431D-847E-DFD8BAD9CBDB}"/>
              </a:ext>
            </a:extLst>
          </p:cNvPr>
          <p:cNvCxnSpPr>
            <a:cxnSpLocks/>
          </p:cNvCxnSpPr>
          <p:nvPr/>
        </p:nvCxnSpPr>
        <p:spPr>
          <a:xfrm flipH="1">
            <a:off x="3586133" y="4944696"/>
            <a:ext cx="841488" cy="34490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3712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E02D553-A61E-4F10-8D48-EB77BAFB0D1B}"/>
              </a:ext>
            </a:extLst>
          </p:cNvPr>
          <p:cNvSpPr txBox="1"/>
          <p:nvPr/>
        </p:nvSpPr>
        <p:spPr>
          <a:xfrm>
            <a:off x="156949" y="207318"/>
            <a:ext cx="654410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sz="2400" dirty="0">
                <a:ln w="0"/>
                <a:cs typeface="B Nazanin" panose="00000400000000000000" pitchFamily="2" charset="-78"/>
              </a:rPr>
              <a:t>*بعد از اتمام پرینت، گیره ها را باز کرده و صفحه چاپ را از روی هیت بد برداشته و پس از اینکه دمای صفحه چاپ کاهش یافت قطعه را با استفاده از کاردک پلاستیکی جدا کنید</a:t>
            </a:r>
          </a:p>
          <a:p>
            <a:pPr algn="r" rtl="1"/>
            <a:endParaRPr lang="fa-IR" sz="2400" dirty="0">
              <a:ln w="0"/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7B1F66-2F38-46AF-BE4D-57B57AEB8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9632"/>
            <a:ext cx="6858000" cy="38510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7C82CB-4228-4E4C-BDE3-E9DC4F902E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0526"/>
            <a:ext cx="6858000" cy="3851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68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6A458D8-3ADC-41C3-B9D9-255D8A1E3F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83" t="21678" r="26766" b="15240"/>
          <a:stretch/>
        </p:blipFill>
        <p:spPr>
          <a:xfrm>
            <a:off x="17060" y="1214652"/>
            <a:ext cx="3411940" cy="24293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0A4771-1B54-41D9-8B99-1491F42004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75" t="16747" r="24974" b="20171"/>
          <a:stretch/>
        </p:blipFill>
        <p:spPr>
          <a:xfrm>
            <a:off x="3446060" y="1214651"/>
            <a:ext cx="3411940" cy="24293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56D685C-949A-4DBF-A8FE-0F607EC6024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59" b="15271"/>
          <a:stretch/>
        </p:blipFill>
        <p:spPr>
          <a:xfrm>
            <a:off x="0" y="3997658"/>
            <a:ext cx="6858000" cy="27022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F849AE0-A6CB-407A-8D15-CCD0F1499D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59" b="15271"/>
          <a:stretch/>
        </p:blipFill>
        <p:spPr>
          <a:xfrm>
            <a:off x="0" y="7053619"/>
            <a:ext cx="6858000" cy="270225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F7BBC64-1D7D-4101-BC3E-2D0198CC4CCE}"/>
              </a:ext>
            </a:extLst>
          </p:cNvPr>
          <p:cNvSpPr/>
          <p:nvPr/>
        </p:nvSpPr>
        <p:spPr>
          <a:xfrm>
            <a:off x="1809548" y="54655"/>
            <a:ext cx="495520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 rtl="1"/>
            <a:r>
              <a:rPr lang="fa-IR" sz="2400" b="1" cap="none" spc="0" dirty="0">
                <a:ln w="0"/>
                <a:cs typeface="B Nazanin" panose="00000400000000000000" pitchFamily="2" charset="-78"/>
              </a:rPr>
              <a:t>تست تزریق و تعویض فیلامنت</a:t>
            </a:r>
          </a:p>
          <a:p>
            <a:pPr algn="r" rtl="1"/>
            <a:r>
              <a:rPr lang="fa-IR" b="1" dirty="0">
                <a:solidFill>
                  <a:srgbClr val="FF0000"/>
                </a:solidFill>
                <a:cs typeface="B Nazanin" panose="00000400000000000000" pitchFamily="2" charset="-78"/>
              </a:rPr>
              <a:t>جهت تعویض فیلامنت ابتدا نازل را گرم کنید(حدود250درجه)</a:t>
            </a:r>
          </a:p>
          <a:p>
            <a:pPr algn="r" rtl="1"/>
            <a:r>
              <a:rPr lang="fa-IR" b="1" cap="none" spc="0" dirty="0">
                <a:ln w="0"/>
                <a:solidFill>
                  <a:srgbClr val="FF0000"/>
                </a:solidFill>
                <a:cs typeface="B Nazanin" panose="00000400000000000000" pitchFamily="2" charset="-78"/>
              </a:rPr>
              <a:t>سپس از طریق </a:t>
            </a:r>
            <a:r>
              <a:rPr lang="fa-IR" b="1" dirty="0">
                <a:ln w="0"/>
                <a:solidFill>
                  <a:srgbClr val="FF0000"/>
                </a:solidFill>
                <a:cs typeface="B Nazanin" panose="00000400000000000000" pitchFamily="2" charset="-78"/>
              </a:rPr>
              <a:t>مسیر زیر جهت خروج فیلامنت اقدام کنید</a:t>
            </a:r>
            <a:endParaRPr lang="fa-IR" b="1" cap="none" spc="0" dirty="0">
              <a:ln w="0"/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B0C95FB-CA6C-401B-B0E8-7FAD34262F03}"/>
              </a:ext>
            </a:extLst>
          </p:cNvPr>
          <p:cNvSpPr/>
          <p:nvPr/>
        </p:nvSpPr>
        <p:spPr>
          <a:xfrm>
            <a:off x="90275" y="794270"/>
            <a:ext cx="205075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 rtl="1"/>
            <a:r>
              <a:rPr lang="en-US" sz="2400" b="1" cap="none" spc="0" dirty="0">
                <a:ln w="0"/>
                <a:cs typeface="B Nazanin" panose="00000400000000000000" pitchFamily="2" charset="-78"/>
              </a:rPr>
              <a:t>tool&gt;</a:t>
            </a:r>
            <a:r>
              <a:rPr lang="en-US" sz="2400" b="1" dirty="0">
                <a:ln w="0"/>
                <a:cs typeface="B Nazanin" panose="00000400000000000000" pitchFamily="2" charset="-78"/>
              </a:rPr>
              <a:t>extrusion</a:t>
            </a:r>
            <a:endParaRPr lang="fa-IR" sz="2400" b="1" cap="none" spc="0" dirty="0">
              <a:ln w="0"/>
              <a:cs typeface="B Nazanin" panose="00000400000000000000" pitchFamily="2" charset="-78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5F70695-DD2F-4A3D-A1DE-5417BB2ACF05}"/>
              </a:ext>
            </a:extLst>
          </p:cNvPr>
          <p:cNvCxnSpPr>
            <a:cxnSpLocks/>
          </p:cNvCxnSpPr>
          <p:nvPr/>
        </p:nvCxnSpPr>
        <p:spPr>
          <a:xfrm>
            <a:off x="122830" y="2143230"/>
            <a:ext cx="922349" cy="5721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169DE07-5B56-4469-B913-A3D906ECC34F}"/>
              </a:ext>
            </a:extLst>
          </p:cNvPr>
          <p:cNvCxnSpPr>
            <a:cxnSpLocks/>
          </p:cNvCxnSpPr>
          <p:nvPr/>
        </p:nvCxnSpPr>
        <p:spPr>
          <a:xfrm>
            <a:off x="3936254" y="1364276"/>
            <a:ext cx="922349" cy="5721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70FD646A-E4EE-4B7B-81DE-EAAFA67C6931}"/>
              </a:ext>
            </a:extLst>
          </p:cNvPr>
          <p:cNvSpPr/>
          <p:nvPr/>
        </p:nvSpPr>
        <p:spPr>
          <a:xfrm>
            <a:off x="17060" y="1705588"/>
            <a:ext cx="340158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l" rtl="1"/>
            <a:r>
              <a:rPr lang="en-US" sz="2400" b="1" cap="none" spc="0" dirty="0">
                <a:ln w="0"/>
                <a:cs typeface="B Nazanin" panose="00000400000000000000" pitchFamily="2" charset="-78"/>
              </a:rPr>
              <a:t>1</a:t>
            </a:r>
            <a:endParaRPr lang="fa-IR" sz="2400" b="1" cap="none" spc="0" dirty="0">
              <a:ln w="0"/>
              <a:cs typeface="B Nazanin" panose="000004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4F31E5B-85A9-4A7B-88F2-FE459AA8F5F8}"/>
              </a:ext>
            </a:extLst>
          </p:cNvPr>
          <p:cNvSpPr/>
          <p:nvPr/>
        </p:nvSpPr>
        <p:spPr>
          <a:xfrm>
            <a:off x="3596096" y="1192441"/>
            <a:ext cx="340158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l" rtl="1"/>
            <a:r>
              <a:rPr lang="en-US" sz="2400" b="1" cap="none" spc="0" dirty="0">
                <a:ln w="0"/>
                <a:cs typeface="B Nazanin" panose="00000400000000000000" pitchFamily="2" charset="-78"/>
              </a:rPr>
              <a:t>2</a:t>
            </a:r>
            <a:endParaRPr lang="fa-IR" sz="2400" b="1" cap="none" spc="0" dirty="0">
              <a:ln w="0"/>
              <a:cs typeface="B Nazanin" panose="00000400000000000000" pitchFamily="2" charset="-78"/>
            </a:endParaRPr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949ED7B2-A09C-4EBD-9B70-480D1592C7CD}"/>
              </a:ext>
            </a:extLst>
          </p:cNvPr>
          <p:cNvSpPr/>
          <p:nvPr/>
        </p:nvSpPr>
        <p:spPr>
          <a:xfrm>
            <a:off x="4942201" y="3643953"/>
            <a:ext cx="366778" cy="353705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FCAD272B-3265-40A7-9A99-A35FE6523123}"/>
              </a:ext>
            </a:extLst>
          </p:cNvPr>
          <p:cNvSpPr/>
          <p:nvPr/>
        </p:nvSpPr>
        <p:spPr>
          <a:xfrm>
            <a:off x="187139" y="4134890"/>
            <a:ext cx="1393028" cy="133947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600" b="1" dirty="0">
                <a:solidFill>
                  <a:schemeClr val="tx1"/>
                </a:solidFill>
                <a:cs typeface="B Nazanin" panose="00000400000000000000" pitchFamily="2" charset="-78"/>
              </a:rPr>
              <a:t>با لمس </a:t>
            </a:r>
            <a:r>
              <a:rPr lang="fa-IR" sz="1600" b="1" dirty="0">
                <a:solidFill>
                  <a:srgbClr val="FF0000"/>
                </a:solidFill>
                <a:cs typeface="B Nazanin" panose="00000400000000000000" pitchFamily="2" charset="-78"/>
              </a:rPr>
              <a:t>این آیکون </a:t>
            </a:r>
            <a:r>
              <a:rPr lang="fa-IR" sz="1600" b="1" dirty="0">
                <a:solidFill>
                  <a:schemeClr val="tx1"/>
                </a:solidFill>
                <a:cs typeface="B Nazanin" panose="00000400000000000000" pitchFamily="2" charset="-78"/>
              </a:rPr>
              <a:t>مقداری با سمت پایین اکسترود بگیرید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0EF515A-F7BF-46DE-8756-C9A6E74212F2}"/>
              </a:ext>
            </a:extLst>
          </p:cNvPr>
          <p:cNvCxnSpPr>
            <a:cxnSpLocks/>
          </p:cNvCxnSpPr>
          <p:nvPr/>
        </p:nvCxnSpPr>
        <p:spPr>
          <a:xfrm>
            <a:off x="1365433" y="4518553"/>
            <a:ext cx="922349" cy="5721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0872969-FEF2-43D0-B4AE-149DB921D8A1}"/>
              </a:ext>
            </a:extLst>
          </p:cNvPr>
          <p:cNvCxnSpPr>
            <a:cxnSpLocks/>
          </p:cNvCxnSpPr>
          <p:nvPr/>
        </p:nvCxnSpPr>
        <p:spPr>
          <a:xfrm flipV="1">
            <a:off x="2854125" y="5843262"/>
            <a:ext cx="508923" cy="800923"/>
          </a:xfrm>
          <a:prstGeom prst="straightConnector1">
            <a:avLst/>
          </a:prstGeom>
          <a:ln w="38100">
            <a:solidFill>
              <a:srgbClr val="B01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14F353BA-05F4-4E27-B00F-B166E7EA6795}"/>
              </a:ext>
            </a:extLst>
          </p:cNvPr>
          <p:cNvSpPr/>
          <p:nvPr/>
        </p:nvSpPr>
        <p:spPr>
          <a:xfrm>
            <a:off x="2270722" y="6644185"/>
            <a:ext cx="1071474" cy="40943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B010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600" b="1" dirty="0">
                <a:solidFill>
                  <a:schemeClr val="tx1"/>
                </a:solidFill>
                <a:cs typeface="B Nazanin" panose="00000400000000000000" pitchFamily="2" charset="-78"/>
              </a:rPr>
              <a:t>میزان گام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BA0F87B-1887-4C65-84D6-68E0F7F2C7E2}"/>
              </a:ext>
            </a:extLst>
          </p:cNvPr>
          <p:cNvCxnSpPr>
            <a:cxnSpLocks/>
          </p:cNvCxnSpPr>
          <p:nvPr/>
        </p:nvCxnSpPr>
        <p:spPr>
          <a:xfrm flipH="1" flipV="1">
            <a:off x="4116340" y="6005015"/>
            <a:ext cx="196377" cy="650682"/>
          </a:xfrm>
          <a:prstGeom prst="straightConnector1">
            <a:avLst/>
          </a:prstGeom>
          <a:ln w="38100">
            <a:solidFill>
              <a:srgbClr val="B01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2064AF5-AC0F-4395-B6E9-C4B9DE4671D8}"/>
              </a:ext>
            </a:extLst>
          </p:cNvPr>
          <p:cNvSpPr/>
          <p:nvPr/>
        </p:nvSpPr>
        <p:spPr>
          <a:xfrm>
            <a:off x="3729314" y="6655697"/>
            <a:ext cx="1071474" cy="40943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B010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600" b="1" dirty="0">
                <a:solidFill>
                  <a:schemeClr val="tx1"/>
                </a:solidFill>
                <a:cs typeface="B Nazanin" panose="00000400000000000000" pitchFamily="2" charset="-78"/>
              </a:rPr>
              <a:t>سرعت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2C6F3A06-7B0C-480A-A451-85C4E73EDFC9}"/>
              </a:ext>
            </a:extLst>
          </p:cNvPr>
          <p:cNvSpPr/>
          <p:nvPr/>
        </p:nvSpPr>
        <p:spPr>
          <a:xfrm>
            <a:off x="5308979" y="7534032"/>
            <a:ext cx="1486276" cy="199257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600" b="1" dirty="0">
                <a:solidFill>
                  <a:schemeClr val="tx1"/>
                </a:solidFill>
                <a:cs typeface="B Nazanin" panose="00000400000000000000" pitchFamily="2" charset="-78"/>
              </a:rPr>
              <a:t>سپس با لمس </a:t>
            </a:r>
            <a:r>
              <a:rPr lang="fa-IR" sz="1600" b="1" dirty="0">
                <a:solidFill>
                  <a:srgbClr val="FF0000"/>
                </a:solidFill>
                <a:cs typeface="B Nazanin" panose="00000400000000000000" pitchFamily="2" charset="-78"/>
              </a:rPr>
              <a:t>این آیکون </a:t>
            </a:r>
            <a:r>
              <a:rPr lang="fa-IR" sz="1600" b="1" dirty="0">
                <a:solidFill>
                  <a:schemeClr val="tx1"/>
                </a:solidFill>
                <a:cs typeface="B Nazanin" panose="00000400000000000000" pitchFamily="2" charset="-78"/>
              </a:rPr>
              <a:t>فیلامنت را به سمت بالا جهت خروج وتعویض،هدایت کنید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0787D3C-0588-4A3A-8753-2E8C7D64A106}"/>
              </a:ext>
            </a:extLst>
          </p:cNvPr>
          <p:cNvCxnSpPr>
            <a:cxnSpLocks/>
          </p:cNvCxnSpPr>
          <p:nvPr/>
        </p:nvCxnSpPr>
        <p:spPr>
          <a:xfrm flipH="1">
            <a:off x="4942201" y="8081218"/>
            <a:ext cx="639733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21908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422</TotalTime>
  <Words>852</Words>
  <Application>Microsoft Office PowerPoint</Application>
  <PresentationFormat>A4 Paper (210x297 mm)</PresentationFormat>
  <Paragraphs>78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arman</dc:creator>
  <cp:lastModifiedBy>Administrator</cp:lastModifiedBy>
  <cp:revision>319</cp:revision>
  <dcterms:created xsi:type="dcterms:W3CDTF">2022-06-02T06:31:42Z</dcterms:created>
  <dcterms:modified xsi:type="dcterms:W3CDTF">2022-06-06T05:14:19Z</dcterms:modified>
</cp:coreProperties>
</file>