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6412"/>
    <a:srgbClr val="B01086"/>
    <a:srgbClr val="798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21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48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4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7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8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17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5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6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73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5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73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3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9A0321-F9BD-4E5F-A089-1DAAD4377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0859"/>
            <a:ext cx="6858000" cy="38510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829C4C-5785-4F9F-976D-22DAE33E073F}"/>
              </a:ext>
            </a:extLst>
          </p:cNvPr>
          <p:cNvSpPr/>
          <p:nvPr/>
        </p:nvSpPr>
        <p:spPr>
          <a:xfrm>
            <a:off x="1397031" y="240365"/>
            <a:ext cx="406393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3600" b="1" cap="none" spc="0" dirty="0">
                <a:ln w="0"/>
                <a:solidFill>
                  <a:schemeClr val="tx1"/>
                </a:solidFill>
                <a:cs typeface="B Nazanin" panose="00000400000000000000" pitchFamily="2" charset="-78"/>
              </a:rPr>
              <a:t>راهنمای پرینتر سه بعدی</a:t>
            </a:r>
          </a:p>
          <a:p>
            <a:pPr algn="ctr" rtl="1"/>
            <a:r>
              <a:rPr lang="fa-IR" sz="3600" b="1" dirty="0">
                <a:ln w="0"/>
                <a:cs typeface="B Nazanin" panose="00000400000000000000" pitchFamily="2" charset="-78"/>
              </a:rPr>
              <a:t>کوانتوم مدل</a:t>
            </a:r>
            <a:r>
              <a:rPr lang="fa-IR" sz="3600" b="1" cap="none" spc="0" dirty="0">
                <a:ln w="0"/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en-US" sz="3600" b="1" cap="none" spc="0" dirty="0">
                <a:ln w="0"/>
                <a:solidFill>
                  <a:schemeClr val="tx1"/>
                </a:solidFill>
                <a:cs typeface="B Nazanin" panose="00000400000000000000" pitchFamily="2" charset="-78"/>
              </a:rPr>
              <a:t>2025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58076E-E7F3-4CF2-8349-DFB97E6D7B62}"/>
              </a:ext>
            </a:extLst>
          </p:cNvPr>
          <p:cNvSpPr/>
          <p:nvPr/>
        </p:nvSpPr>
        <p:spPr>
          <a:xfrm>
            <a:off x="1820214" y="1438386"/>
            <a:ext cx="31774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800" cap="none" spc="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صفحه نمایش و ولوم کنترل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A29AAB-C723-4262-8758-91392550DC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16"/>
          <a:stretch/>
        </p:blipFill>
        <p:spPr>
          <a:xfrm>
            <a:off x="4547937" y="6054969"/>
            <a:ext cx="2310062" cy="38510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0A0DA8-055F-4830-91F7-61EFDC3103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16"/>
          <a:stretch/>
        </p:blipFill>
        <p:spPr>
          <a:xfrm>
            <a:off x="2" y="6054968"/>
            <a:ext cx="2310062" cy="3851031"/>
          </a:xfrm>
          <a:prstGeom prst="rect">
            <a:avLst/>
          </a:prstGeom>
        </p:spPr>
      </p:pic>
      <p:sp>
        <p:nvSpPr>
          <p:cNvPr id="8" name="Arrow: Curved Down 7">
            <a:extLst>
              <a:ext uri="{FF2B5EF4-FFF2-40B4-BE49-F238E27FC236}">
                <a16:creationId xmlns:a16="http://schemas.microsoft.com/office/drawing/2014/main" id="{C378272A-821D-463C-BFC5-2EF44E8D4BC3}"/>
              </a:ext>
            </a:extLst>
          </p:cNvPr>
          <p:cNvSpPr/>
          <p:nvPr/>
        </p:nvSpPr>
        <p:spPr>
          <a:xfrm>
            <a:off x="4879095" y="7225756"/>
            <a:ext cx="1828800" cy="731520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EE205BD-8008-483A-A4D7-4D1D7DF9C1CB}"/>
              </a:ext>
            </a:extLst>
          </p:cNvPr>
          <p:cNvSpPr/>
          <p:nvPr/>
        </p:nvSpPr>
        <p:spPr>
          <a:xfrm>
            <a:off x="710729" y="2982497"/>
            <a:ext cx="1372604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فعلی نازل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E84F96C-B862-4D79-AD9C-4D338AD69328}"/>
              </a:ext>
            </a:extLst>
          </p:cNvPr>
          <p:cNvSpPr/>
          <p:nvPr/>
        </p:nvSpPr>
        <p:spPr>
          <a:xfrm>
            <a:off x="1121947" y="2538421"/>
            <a:ext cx="1372604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هدف نازل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FD2EDFC-5C12-444B-80DB-82E93E18D624}"/>
              </a:ext>
            </a:extLst>
          </p:cNvPr>
          <p:cNvSpPr/>
          <p:nvPr/>
        </p:nvSpPr>
        <p:spPr>
          <a:xfrm>
            <a:off x="2943225" y="2538421"/>
            <a:ext cx="1604712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هدف هیت بد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B4F7485-9771-4BC8-8BCC-70412010E411}"/>
              </a:ext>
            </a:extLst>
          </p:cNvPr>
          <p:cNvSpPr/>
          <p:nvPr/>
        </p:nvSpPr>
        <p:spPr>
          <a:xfrm>
            <a:off x="2582782" y="2989300"/>
            <a:ext cx="1604712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فعلی هیت بد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52205FA-3AD8-4F8C-B76D-8AA190D48FF2}"/>
              </a:ext>
            </a:extLst>
          </p:cNvPr>
          <p:cNvCxnSpPr>
            <a:cxnSpLocks/>
          </p:cNvCxnSpPr>
          <p:nvPr/>
        </p:nvCxnSpPr>
        <p:spPr>
          <a:xfrm>
            <a:off x="1953629" y="3360775"/>
            <a:ext cx="0" cy="2492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B724A3A-6F53-4162-B07A-AED45C73E38B}"/>
              </a:ext>
            </a:extLst>
          </p:cNvPr>
          <p:cNvCxnSpPr>
            <a:cxnSpLocks/>
          </p:cNvCxnSpPr>
          <p:nvPr/>
        </p:nvCxnSpPr>
        <p:spPr>
          <a:xfrm>
            <a:off x="2233864" y="2925837"/>
            <a:ext cx="0" cy="684138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49D816F-4556-407A-A81D-51D4C6C67005}"/>
              </a:ext>
            </a:extLst>
          </p:cNvPr>
          <p:cNvCxnSpPr>
            <a:cxnSpLocks/>
          </p:cNvCxnSpPr>
          <p:nvPr/>
        </p:nvCxnSpPr>
        <p:spPr>
          <a:xfrm>
            <a:off x="3229979" y="3360775"/>
            <a:ext cx="0" cy="24920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FF71F532-99D1-4DC6-BED3-19545793EC08}"/>
              </a:ext>
            </a:extLst>
          </p:cNvPr>
          <p:cNvCxnSpPr>
            <a:cxnSpLocks/>
          </p:cNvCxnSpPr>
          <p:nvPr/>
        </p:nvCxnSpPr>
        <p:spPr>
          <a:xfrm rot="5400000">
            <a:off x="3680385" y="2927366"/>
            <a:ext cx="793385" cy="790327"/>
          </a:xfrm>
          <a:prstGeom prst="bentConnector3">
            <a:avLst>
              <a:gd name="adj1" fmla="val 99223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1F283095-BEFE-43D1-80F5-134BC9D3AC9B}"/>
              </a:ext>
            </a:extLst>
          </p:cNvPr>
          <p:cNvSpPr/>
          <p:nvPr/>
        </p:nvSpPr>
        <p:spPr>
          <a:xfrm>
            <a:off x="74371" y="5277244"/>
            <a:ext cx="3467756" cy="56147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600" dirty="0">
                <a:solidFill>
                  <a:schemeClr val="tx1"/>
                </a:solidFill>
                <a:cs typeface="B Nazanin" panose="00000400000000000000" pitchFamily="2" charset="-78"/>
              </a:rPr>
              <a:t>*</a:t>
            </a:r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هدف توسط اپراتور تنظیم می شود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en-US" sz="1600" dirty="0">
                <a:solidFill>
                  <a:schemeClr val="tx1"/>
                </a:solidFill>
                <a:cs typeface="B Nazanin" panose="00000400000000000000" pitchFamily="2" charset="-78"/>
              </a:rPr>
              <a:t>0</a:t>
            </a:r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 درجه به معنی خاموش بودن هیتر می باشد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979EBFB-8313-4157-AC7F-49D26ABF88FB}"/>
              </a:ext>
            </a:extLst>
          </p:cNvPr>
          <p:cNvSpPr/>
          <p:nvPr/>
        </p:nvSpPr>
        <p:spPr>
          <a:xfrm>
            <a:off x="3903535" y="4430566"/>
            <a:ext cx="1951121" cy="110672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7983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مختصات فعلی نازل</a:t>
            </a:r>
          </a:p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(در صورتی که یک مرتبه</a:t>
            </a:r>
            <a:r>
              <a:rPr lang="en-US" sz="1600" dirty="0">
                <a:solidFill>
                  <a:schemeClr val="tx1"/>
                </a:solidFill>
                <a:cs typeface="B Nazanin" panose="00000400000000000000" pitchFamily="2" charset="-78"/>
              </a:rPr>
              <a:t>auto home </a:t>
            </a:r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شود به درستی نمایش میدهد)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F0E2DC4B-4859-4476-BB6C-D4CB2C656EB9}"/>
              </a:ext>
            </a:extLst>
          </p:cNvPr>
          <p:cNvCxnSpPr>
            <a:cxnSpLocks/>
            <a:stCxn id="53" idx="0"/>
          </p:cNvCxnSpPr>
          <p:nvPr/>
        </p:nvCxnSpPr>
        <p:spPr>
          <a:xfrm rot="16200000" flipV="1">
            <a:off x="4033514" y="3584984"/>
            <a:ext cx="488970" cy="1202194"/>
          </a:xfrm>
          <a:prstGeom prst="bentConnector2">
            <a:avLst/>
          </a:prstGeom>
          <a:ln w="28575">
            <a:solidFill>
              <a:srgbClr val="7983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9DEE66D-6900-45DB-BB84-ADBBB5A49473}"/>
              </a:ext>
            </a:extLst>
          </p:cNvPr>
          <p:cNvSpPr/>
          <p:nvPr/>
        </p:nvSpPr>
        <p:spPr>
          <a:xfrm>
            <a:off x="86073" y="4374816"/>
            <a:ext cx="1314177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AE64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سرعت پرینت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02A06A5-256C-4F87-B0A3-5B9C82C1FEFF}"/>
              </a:ext>
            </a:extLst>
          </p:cNvPr>
          <p:cNvSpPr/>
          <p:nvPr/>
        </p:nvSpPr>
        <p:spPr>
          <a:xfrm>
            <a:off x="1507778" y="3826486"/>
            <a:ext cx="2150007" cy="185956"/>
          </a:xfrm>
          <a:prstGeom prst="rect">
            <a:avLst/>
          </a:prstGeom>
          <a:noFill/>
          <a:ln w="28575">
            <a:solidFill>
              <a:srgbClr val="7983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F74A5E0-6D08-4A98-A3A8-0D986907D551}"/>
              </a:ext>
            </a:extLst>
          </p:cNvPr>
          <p:cNvSpPr/>
          <p:nvPr/>
        </p:nvSpPr>
        <p:spPr>
          <a:xfrm>
            <a:off x="628649" y="4848083"/>
            <a:ext cx="1605215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میزان درصد پرینت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EC4E012C-E18A-43E7-894B-A80A0A623C02}"/>
              </a:ext>
            </a:extLst>
          </p:cNvPr>
          <p:cNvSpPr/>
          <p:nvPr/>
        </p:nvSpPr>
        <p:spPr>
          <a:xfrm>
            <a:off x="2310064" y="4358206"/>
            <a:ext cx="1498664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مدت زمان پرینت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2B3D3EE-ECDC-4859-96DF-AEAEC14E0407}"/>
              </a:ext>
            </a:extLst>
          </p:cNvPr>
          <p:cNvCxnSpPr>
            <a:cxnSpLocks/>
          </p:cNvCxnSpPr>
          <p:nvPr/>
        </p:nvCxnSpPr>
        <p:spPr>
          <a:xfrm flipV="1">
            <a:off x="3553829" y="4112914"/>
            <a:ext cx="0" cy="261902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B462CAAD-D1BB-4CE8-9C01-759158FA2E7C}"/>
              </a:ext>
            </a:extLst>
          </p:cNvPr>
          <p:cNvCxnSpPr>
            <a:cxnSpLocks/>
          </p:cNvCxnSpPr>
          <p:nvPr/>
        </p:nvCxnSpPr>
        <p:spPr>
          <a:xfrm flipV="1">
            <a:off x="1953629" y="4112914"/>
            <a:ext cx="446671" cy="747718"/>
          </a:xfrm>
          <a:prstGeom prst="straightConnector1">
            <a:avLst/>
          </a:prstGeom>
          <a:ln w="28575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A0C9B1D2-F9FC-4FEC-8D99-144D90C1175A}"/>
              </a:ext>
            </a:extLst>
          </p:cNvPr>
          <p:cNvCxnSpPr>
            <a:cxnSpLocks/>
          </p:cNvCxnSpPr>
          <p:nvPr/>
        </p:nvCxnSpPr>
        <p:spPr>
          <a:xfrm flipV="1">
            <a:off x="1072710" y="4112914"/>
            <a:ext cx="430657" cy="260325"/>
          </a:xfrm>
          <a:prstGeom prst="bentConnector3">
            <a:avLst>
              <a:gd name="adj1" fmla="val 50000"/>
            </a:avLst>
          </a:prstGeom>
          <a:ln w="28575">
            <a:solidFill>
              <a:srgbClr val="AE64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>
            <a:extLst>
              <a:ext uri="{FF2B5EF4-FFF2-40B4-BE49-F238E27FC236}">
                <a16:creationId xmlns:a16="http://schemas.microsoft.com/office/drawing/2014/main" id="{C0D51827-4F2B-4E7B-B379-42493ABB3E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16"/>
          <a:stretch/>
        </p:blipFill>
        <p:spPr>
          <a:xfrm>
            <a:off x="2273966" y="6054969"/>
            <a:ext cx="2310062" cy="3851031"/>
          </a:xfrm>
          <a:prstGeom prst="rect">
            <a:avLst/>
          </a:prstGeom>
        </p:spPr>
      </p:pic>
      <p:sp>
        <p:nvSpPr>
          <p:cNvPr id="13" name="Arrow: Curved Up 12">
            <a:extLst>
              <a:ext uri="{FF2B5EF4-FFF2-40B4-BE49-F238E27FC236}">
                <a16:creationId xmlns:a16="http://schemas.microsoft.com/office/drawing/2014/main" id="{367C8EA5-731D-4FA8-A298-2C876D4336A3}"/>
              </a:ext>
            </a:extLst>
          </p:cNvPr>
          <p:cNvSpPr/>
          <p:nvPr/>
        </p:nvSpPr>
        <p:spPr>
          <a:xfrm rot="10800000">
            <a:off x="2494551" y="7225756"/>
            <a:ext cx="1828800" cy="731520"/>
          </a:xfrm>
          <a:prstGeom prst="curvedUp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896B7518-83BF-401F-BB4D-0732482B079E}"/>
              </a:ext>
            </a:extLst>
          </p:cNvPr>
          <p:cNvSpPr/>
          <p:nvPr/>
        </p:nvSpPr>
        <p:spPr>
          <a:xfrm>
            <a:off x="4822092" y="8884920"/>
            <a:ext cx="1942806" cy="92829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چرخش به راست:</a:t>
            </a:r>
          </a:p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پایین رفتن ابزار</a:t>
            </a:r>
            <a:r>
              <a:rPr lang="en-US" sz="1600" dirty="0">
                <a:solidFill>
                  <a:schemeClr val="tx1"/>
                </a:solidFill>
                <a:cs typeface="B Nazanin" panose="00000400000000000000" pitchFamily="2" charset="-78"/>
              </a:rPr>
              <a:t>select</a:t>
            </a:r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 در منو - گام افزایشی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2BDC17FC-AF0A-43AC-BAD5-58043B35D319}"/>
              </a:ext>
            </a:extLst>
          </p:cNvPr>
          <p:cNvSpPr/>
          <p:nvPr/>
        </p:nvSpPr>
        <p:spPr>
          <a:xfrm>
            <a:off x="2413734" y="8884920"/>
            <a:ext cx="1942806" cy="92829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چرخش به چپ:</a:t>
            </a:r>
          </a:p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بالا رفتن ابزار</a:t>
            </a:r>
            <a:r>
              <a:rPr lang="en-US" sz="1600" dirty="0">
                <a:solidFill>
                  <a:schemeClr val="tx1"/>
                </a:solidFill>
                <a:cs typeface="B Nazanin" panose="00000400000000000000" pitchFamily="2" charset="-78"/>
              </a:rPr>
              <a:t>select</a:t>
            </a:r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 در منو - گام کاهشی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73F0AD95-26C0-4E7C-B8D7-74E60CC2C3E0}"/>
              </a:ext>
            </a:extLst>
          </p:cNvPr>
          <p:cNvSpPr/>
          <p:nvPr/>
        </p:nvSpPr>
        <p:spPr>
          <a:xfrm>
            <a:off x="101307" y="8884920"/>
            <a:ext cx="1942806" cy="92829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فشار به سمت داخل:</a:t>
            </a:r>
          </a:p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ورود به منو و ست کردن تنظیمات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81" name="Arrow: Down 80">
            <a:extLst>
              <a:ext uri="{FF2B5EF4-FFF2-40B4-BE49-F238E27FC236}">
                <a16:creationId xmlns:a16="http://schemas.microsoft.com/office/drawing/2014/main" id="{EB15EECF-46FD-4EFA-879F-20B06FC342C8}"/>
              </a:ext>
            </a:extLst>
          </p:cNvPr>
          <p:cNvSpPr/>
          <p:nvPr/>
        </p:nvSpPr>
        <p:spPr>
          <a:xfrm rot="10800000">
            <a:off x="986126" y="7991590"/>
            <a:ext cx="459196" cy="73025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895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AF6CE36-E0D6-4FDC-808B-77CA67BFEA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33" b="20344"/>
          <a:stretch/>
        </p:blipFill>
        <p:spPr>
          <a:xfrm>
            <a:off x="0" y="2488169"/>
            <a:ext cx="6858000" cy="19841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9FBD87-E1B1-4DB2-B963-114C508A248A}"/>
              </a:ext>
            </a:extLst>
          </p:cNvPr>
          <p:cNvSpPr/>
          <p:nvPr/>
        </p:nvSpPr>
        <p:spPr>
          <a:xfrm>
            <a:off x="1464059" y="361251"/>
            <a:ext cx="528221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 rtl="1"/>
            <a:r>
              <a:rPr lang="fa-IR" sz="2400" b="1" cap="none" spc="0" dirty="0">
                <a:ln w="0"/>
                <a:cs typeface="B Nazanin" panose="00000400000000000000" pitchFamily="2" charset="-78"/>
              </a:rPr>
              <a:t>تست تزریق و تعویض فیلامنت</a:t>
            </a:r>
          </a:p>
          <a:p>
            <a:pPr algn="r" rtl="1"/>
            <a:r>
              <a:rPr lang="fa-IR" sz="2000" b="1" dirty="0">
                <a:solidFill>
                  <a:srgbClr val="FF0000"/>
                </a:solidFill>
                <a:cs typeface="B Nazanin" panose="00000400000000000000" pitchFamily="2" charset="-78"/>
              </a:rPr>
              <a:t>جهت تعویض فیلامنت ابتدا نازل را گرم کنید(حدود250درجه)</a:t>
            </a:r>
          </a:p>
          <a:p>
            <a:pPr algn="r" rtl="1"/>
            <a:r>
              <a:rPr lang="fa-IR" sz="2000" b="1" cap="none" spc="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سپس از طریق </a:t>
            </a:r>
            <a:r>
              <a:rPr lang="fa-IR" sz="2000" b="1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مسیر زیر جهت خروج فیلامنت اقدام کنید</a:t>
            </a:r>
            <a:endParaRPr lang="fa-IR" sz="2000" b="1" cap="none" spc="0" dirty="0">
              <a:ln w="0"/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566526-1F79-4C14-A4CC-061CE3761E06}"/>
              </a:ext>
            </a:extLst>
          </p:cNvPr>
          <p:cNvSpPr/>
          <p:nvPr/>
        </p:nvSpPr>
        <p:spPr>
          <a:xfrm>
            <a:off x="0" y="1756648"/>
            <a:ext cx="59268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cap="none" spc="0" dirty="0">
                <a:ln w="0"/>
                <a:cs typeface="B Nazanin" panose="00000400000000000000" pitchFamily="2" charset="-78"/>
              </a:rPr>
              <a:t>prepare&gt;move axis&gt;move 1mm&gt;</a:t>
            </a:r>
            <a:r>
              <a:rPr lang="en-US" sz="2400" b="1" dirty="0">
                <a:ln w="0"/>
                <a:cs typeface="B Nazanin" panose="00000400000000000000" pitchFamily="2" charset="-78"/>
              </a:rPr>
              <a:t>extruder</a:t>
            </a:r>
            <a:r>
              <a:rPr lang="en-US" sz="2400" b="1" cap="none" spc="0" dirty="0">
                <a:ln w="0"/>
                <a:cs typeface="B Nazanin" panose="00000400000000000000" pitchFamily="2" charset="-78"/>
              </a:rPr>
              <a:t>&gt;10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E69660-3B66-4E38-9CF0-2FE2342CF7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33" b="20344"/>
          <a:stretch/>
        </p:blipFill>
        <p:spPr>
          <a:xfrm>
            <a:off x="0" y="5548085"/>
            <a:ext cx="6858000" cy="198417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0AF6AC1-1C89-43E7-BDB7-504EB4F51A95}"/>
              </a:ext>
            </a:extLst>
          </p:cNvPr>
          <p:cNvSpPr/>
          <p:nvPr/>
        </p:nvSpPr>
        <p:spPr>
          <a:xfrm>
            <a:off x="287950" y="4566922"/>
            <a:ext cx="64187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 rtl="1"/>
            <a:r>
              <a:rPr lang="fa-IR" sz="2400" cap="none" spc="0" dirty="0">
                <a:ln w="0"/>
                <a:cs typeface="B Nazanin" panose="00000400000000000000" pitchFamily="2" charset="-78"/>
              </a:rPr>
              <a:t>بعد از اینکه مقداری به سمت پایین اکسترود گرفتید،جهت خروج و </a:t>
            </a:r>
          </a:p>
          <a:p>
            <a:pPr algn="r" rtl="1"/>
            <a:r>
              <a:rPr lang="fa-IR" sz="2400" cap="none" spc="0" dirty="0">
                <a:ln w="0"/>
                <a:cs typeface="B Nazanin" panose="00000400000000000000" pitchFamily="2" charset="-78"/>
              </a:rPr>
              <a:t>تعویض فیلامنت ولوم را به سمت چپ بچرخانید</a:t>
            </a:r>
            <a:endParaRPr lang="fa-IR" cap="none" spc="0" dirty="0">
              <a:ln w="0"/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16" name="Arrow: Curved Down 15">
            <a:extLst>
              <a:ext uri="{FF2B5EF4-FFF2-40B4-BE49-F238E27FC236}">
                <a16:creationId xmlns:a16="http://schemas.microsoft.com/office/drawing/2014/main" id="{8327F56B-16F0-4B88-BB0D-4CD4ACFC4F0C}"/>
              </a:ext>
            </a:extLst>
          </p:cNvPr>
          <p:cNvSpPr/>
          <p:nvPr/>
        </p:nvSpPr>
        <p:spPr>
          <a:xfrm>
            <a:off x="4350322" y="2748736"/>
            <a:ext cx="1828800" cy="731520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72742210-297B-4D17-BDAE-2E7BB165974E}"/>
              </a:ext>
            </a:extLst>
          </p:cNvPr>
          <p:cNvSpPr/>
          <p:nvPr/>
        </p:nvSpPr>
        <p:spPr>
          <a:xfrm rot="10800000">
            <a:off x="4229093" y="5919469"/>
            <a:ext cx="1828800" cy="731520"/>
          </a:xfrm>
          <a:prstGeom prst="curvedUp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399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7D618C-25E9-4F9C-B434-E346965DB7ED}"/>
              </a:ext>
            </a:extLst>
          </p:cNvPr>
          <p:cNvSpPr txBox="1"/>
          <p:nvPr/>
        </p:nvSpPr>
        <p:spPr>
          <a:xfrm>
            <a:off x="156948" y="248985"/>
            <a:ext cx="654410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نکات صفحه چاپ: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*بهتر است بعد از هر 3 الی 5 ست پرینت صفحه چاپ شسته شود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*برای شست شو از آب ولرم استفاده کنید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*برای خشک کردن صفحه چاپ از پارچه ی نخی تمیز استفاده کنید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1CBD25-C8EC-470B-9D48-24201DD299A9}"/>
              </a:ext>
            </a:extLst>
          </p:cNvPr>
          <p:cNvSpPr txBox="1"/>
          <p:nvPr/>
        </p:nvSpPr>
        <p:spPr>
          <a:xfrm>
            <a:off x="-1" y="1957798"/>
            <a:ext cx="6701051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نکات روغن کاری: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بهتر است دو هفته یکبار دستگاه روغن کاری شود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*قبل از روغن کاری شفت های میله ای با دستمال کاغذی تمیز شوند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*به اندازه 5 قطره روی هر کدام از شفت های میله ای روغن بریزید و با جابجایی موتور ها(به صورتی دستی یا با استفاده از منوی</a:t>
            </a:r>
            <a:r>
              <a:rPr lang="en-US" sz="2000" b="1" dirty="0">
                <a:ln w="0"/>
                <a:cs typeface="B Nazanin" panose="00000400000000000000" pitchFamily="2" charset="-78"/>
              </a:rPr>
              <a:t>move axis</a:t>
            </a:r>
            <a:r>
              <a:rPr lang="fa-IR" sz="2000" b="1" dirty="0">
                <a:ln w="0"/>
                <a:cs typeface="B Nazanin" panose="00000400000000000000" pitchFamily="2" charset="-78"/>
              </a:rPr>
              <a:t>) آن را روی محور پخش کنید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*دقت داشته باشید که روغن روی تسمه ها نریزد</a:t>
            </a:r>
          </a:p>
          <a:p>
            <a:pPr algn="r" rtl="1"/>
            <a:endParaRPr lang="fa-IR" sz="2400" dirty="0">
              <a:ln w="0"/>
              <a:cs typeface="B Nazanin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900672-6DCB-47C4-899B-D84A3B842D0C}"/>
              </a:ext>
            </a:extLst>
          </p:cNvPr>
          <p:cNvSpPr txBox="1"/>
          <p:nvPr/>
        </p:nvSpPr>
        <p:spPr>
          <a:xfrm>
            <a:off x="0" y="4697009"/>
            <a:ext cx="670105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نکات گرفتگی نازل: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دلایلی مانند نامرغوب بودن فیلامنت،عدم کالیبراسیون صحیح هیت بد،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خرابی فن اکسترودر،رسوب در نازل و...باعث گرفتگی نازل میشوند.برای حل این مشکل در صورتی که امکان تعویض نازل نبود از سوزن مخصوص نازل و اکسترودر جهت باز کردن مسیر خروجی فیلامنت استفاه کنید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*بهتر است برای اینکار دمای نازل را کمی بیشتر از حالت عادی که برای پرینت قطعه استفاده میشد تنظیم کنید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*درصورتی که با سوزن مشکل گرفتگی رفع نشد،باید نازل را تعویض کرد و بعد از آن باید مجدد صفحه هیت بد را با استفاده از پیچ هایی که در زیر آن تعبیه شده کالیبره کنید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*جهت کالیبره کردن میتوانید از یک کاغذ معمولی استفاده کنید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فاصله بین نازل و صفحه چاپ در حالتی که دمای هیت بد 100 درجه می باشد و محور </a:t>
            </a:r>
            <a:r>
              <a:rPr lang="en-US" sz="2000" b="1" dirty="0">
                <a:ln w="0"/>
                <a:cs typeface="B Nazanin" panose="00000400000000000000" pitchFamily="2" charset="-78"/>
              </a:rPr>
              <a:t>z</a:t>
            </a:r>
            <a:r>
              <a:rPr lang="fa-IR" sz="2000" b="1" dirty="0">
                <a:ln w="0"/>
                <a:cs typeface="B Nazanin" panose="00000400000000000000" pitchFamily="2" charset="-78"/>
              </a:rPr>
              <a:t> در مختصات 0 است نباید به حدی باشد که کاغذ به سختی از بین آن عبور کند و نه در حدی که بیش از حد آزادانه بتواند حرکت کند.</a:t>
            </a:r>
          </a:p>
          <a:p>
            <a:pPr algn="r" rtl="1"/>
            <a:endParaRPr lang="fa-IR" sz="2400" dirty="0">
              <a:ln w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670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30F370-4C22-4CEC-80F5-9E1497971D1B}"/>
              </a:ext>
            </a:extLst>
          </p:cNvPr>
          <p:cNvSpPr/>
          <p:nvPr/>
        </p:nvSpPr>
        <p:spPr>
          <a:xfrm>
            <a:off x="4910379" y="1857030"/>
            <a:ext cx="17027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800" cap="none" spc="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مراحل پرینت: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506377-8756-49EA-B8BA-1C0F594B8547}"/>
              </a:ext>
            </a:extLst>
          </p:cNvPr>
          <p:cNvSpPr/>
          <p:nvPr/>
        </p:nvSpPr>
        <p:spPr>
          <a:xfrm>
            <a:off x="2832218" y="2461762"/>
            <a:ext cx="40257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400" b="1" cap="none" spc="0" dirty="0">
                <a:ln w="0"/>
                <a:cs typeface="B Nazanin" panose="00000400000000000000" pitchFamily="2" charset="-78"/>
              </a:rPr>
              <a:t>1-گرم کردن صفحه داغ </a:t>
            </a:r>
            <a:r>
              <a:rPr lang="en-US" sz="2400" b="1" cap="none" spc="0" dirty="0">
                <a:ln w="0"/>
                <a:cs typeface="B Nazanin" panose="00000400000000000000" pitchFamily="2" charset="-78"/>
              </a:rPr>
              <a:t>(heat bed)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A7AA8F-AD4D-4F97-9256-CFC919438D6A}"/>
              </a:ext>
            </a:extLst>
          </p:cNvPr>
          <p:cNvSpPr/>
          <p:nvPr/>
        </p:nvSpPr>
        <p:spPr>
          <a:xfrm>
            <a:off x="772930" y="432522"/>
            <a:ext cx="5995617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 rtl="1"/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**اعداد دما برای فیلامنت </a:t>
            </a:r>
            <a:r>
              <a:rPr lang="en-US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ABS</a:t>
            </a:r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 مجیک فیلامنت می باشند.</a:t>
            </a:r>
          </a:p>
          <a:p>
            <a:pPr algn="r" rtl="1"/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</a:t>
            </a:r>
            <a:r>
              <a:rPr lang="fa-IR" sz="2000" dirty="0">
                <a:ln w="0"/>
                <a:cs typeface="B Nazanin" panose="00000400000000000000" pitchFamily="2" charset="-78"/>
              </a:rPr>
              <a:t>محدوده دمای نازل بین240 تا250 درجه سانتی گراد. </a:t>
            </a:r>
          </a:p>
          <a:p>
            <a:pPr algn="r" rtl="1"/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</a:t>
            </a:r>
            <a:r>
              <a:rPr lang="fa-IR" sz="2000" dirty="0">
                <a:ln w="0"/>
                <a:cs typeface="B Nazanin" panose="00000400000000000000" pitchFamily="2" charset="-78"/>
              </a:rPr>
              <a:t>محدوده دمای هیت بد بین 90 تا 105 درجه سانتی گراد.</a:t>
            </a:r>
          </a:p>
          <a:p>
            <a:pPr algn="r" rtl="1"/>
            <a:r>
              <a:rPr lang="fa-IR" sz="2000" cap="none" spc="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</a:t>
            </a:r>
            <a:r>
              <a:rPr lang="fa-IR" sz="2000" cap="none" spc="0" dirty="0">
                <a:ln w="0"/>
                <a:cs typeface="B Nazanin" panose="00000400000000000000" pitchFamily="2" charset="-78"/>
              </a:rPr>
              <a:t>محدوده </a:t>
            </a:r>
            <a:r>
              <a:rPr lang="fa-IR" sz="2000" dirty="0">
                <a:ln w="0"/>
                <a:cs typeface="B Nazanin" panose="00000400000000000000" pitchFamily="2" charset="-78"/>
              </a:rPr>
              <a:t>پرینت این دستگاه(طول و عرض) 20 در20 سانتی متر می باشد. </a:t>
            </a:r>
          </a:p>
          <a:p>
            <a:pPr algn="r" rtl="1"/>
            <a:endParaRPr lang="fa-IR" sz="2000" cap="none" spc="0" dirty="0">
              <a:ln w="0"/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ED7359-BC33-43AA-9495-377C9024380D}"/>
              </a:ext>
            </a:extLst>
          </p:cNvPr>
          <p:cNvSpPr txBox="1"/>
          <p:nvPr/>
        </p:nvSpPr>
        <p:spPr>
          <a:xfrm>
            <a:off x="-75979" y="3033230"/>
            <a:ext cx="67623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dirty="0">
                <a:ln w="0"/>
                <a:cs typeface="B Nazanin" panose="00000400000000000000" pitchFamily="2" charset="-78"/>
              </a:rPr>
              <a:t>با فرض پرینت قطعه ای با ابعاد متوسط دمای هیت بد را روی 100 درجه تنظیم کنید.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7D1261-411E-44D5-AA88-E02A2869512B}"/>
              </a:ext>
            </a:extLst>
          </p:cNvPr>
          <p:cNvSpPr txBox="1"/>
          <p:nvPr/>
        </p:nvSpPr>
        <p:spPr>
          <a:xfrm>
            <a:off x="994832" y="3562260"/>
            <a:ext cx="56914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-ولوم را به سمت داخل فشار دهید تا منوی زیر باز شود</a:t>
            </a:r>
            <a:endParaRPr lang="en-US" sz="2000" dirty="0">
              <a:ln w="0"/>
              <a:cs typeface="B Nazanin" panose="00000400000000000000" pitchFamily="2" charset="-78"/>
            </a:endParaRP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-سپس به اندازه دو گام ولوم را به سمت راست بچرخانید تا ابزار </a:t>
            </a:r>
            <a:r>
              <a:rPr lang="en-US" sz="2000" dirty="0">
                <a:ln w="0"/>
                <a:cs typeface="B Nazanin" panose="00000400000000000000" pitchFamily="2" charset="-78"/>
              </a:rPr>
              <a:t>select</a:t>
            </a:r>
            <a:r>
              <a:rPr lang="fa-IR" sz="2000" dirty="0">
                <a:ln w="0"/>
                <a:cs typeface="B Nazanin" panose="00000400000000000000" pitchFamily="2" charset="-78"/>
              </a:rPr>
              <a:t> روی گزینه </a:t>
            </a:r>
            <a:r>
              <a:rPr lang="en-US" sz="2000" dirty="0">
                <a:ln w="0"/>
                <a:cs typeface="B Nazanin" panose="00000400000000000000" pitchFamily="2" charset="-78"/>
              </a:rPr>
              <a:t> control</a:t>
            </a:r>
            <a:r>
              <a:rPr lang="fa-IR" sz="2000" dirty="0">
                <a:ln w="0"/>
                <a:cs typeface="B Nazanin" panose="00000400000000000000" pitchFamily="2" charset="-78"/>
              </a:rPr>
              <a:t>قرار بگیرد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5A97E4-41A0-4D7C-8EFC-78C0AE625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57058"/>
            <a:ext cx="6858000" cy="385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72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0AB288-2A8D-4DFB-988D-52A17B95D6CE}"/>
              </a:ext>
            </a:extLst>
          </p:cNvPr>
          <p:cNvSpPr txBox="1"/>
          <p:nvPr/>
        </p:nvSpPr>
        <p:spPr>
          <a:xfrm>
            <a:off x="1371600" y="39294"/>
            <a:ext cx="53786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-مجدد کلید ولوم را به سمت داخل فشار دهید 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-سپس به اندازه یک گام ولوم را به سمت راست بچرخانید تا ابزار </a:t>
            </a:r>
            <a:r>
              <a:rPr lang="en-US" sz="2000" dirty="0">
                <a:ln w="0"/>
                <a:cs typeface="B Nazanin" panose="00000400000000000000" pitchFamily="2" charset="-78"/>
              </a:rPr>
              <a:t>select</a:t>
            </a:r>
            <a:r>
              <a:rPr lang="fa-IR" sz="2000" dirty="0">
                <a:ln w="0"/>
                <a:cs typeface="B Nazanin" panose="00000400000000000000" pitchFamily="2" charset="-78"/>
              </a:rPr>
              <a:t> روی گزینه </a:t>
            </a:r>
            <a:r>
              <a:rPr lang="en-US" sz="2000" dirty="0">
                <a:ln w="0"/>
                <a:cs typeface="B Nazanin" panose="00000400000000000000" pitchFamily="2" charset="-78"/>
              </a:rPr>
              <a:t> temperature</a:t>
            </a:r>
            <a:r>
              <a:rPr lang="fa-IR" sz="2000" dirty="0">
                <a:ln w="0"/>
                <a:cs typeface="B Nazanin" panose="00000400000000000000" pitchFamily="2" charset="-78"/>
              </a:rPr>
              <a:t>قرار بگیرد 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E9E2A2-44B5-4ECE-9E5E-36785AB90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8684"/>
            <a:ext cx="6858000" cy="38510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278207-CDDF-4A45-804A-D665A0113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5057"/>
            <a:ext cx="6858000" cy="38510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13950E-0934-4049-90C5-C5488976D286}"/>
              </a:ext>
            </a:extLst>
          </p:cNvPr>
          <p:cNvSpPr txBox="1"/>
          <p:nvPr/>
        </p:nvSpPr>
        <p:spPr>
          <a:xfrm>
            <a:off x="368491" y="5193443"/>
            <a:ext cx="6381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-فشار دادن کلید ولوم به سمت داخل(جهت باز شدن منوی </a:t>
            </a:r>
            <a:r>
              <a:rPr lang="en-US" sz="2000" dirty="0">
                <a:ln w="0"/>
                <a:cs typeface="B Nazanin" panose="00000400000000000000" pitchFamily="2" charset="-78"/>
              </a:rPr>
              <a:t>temperature</a:t>
            </a:r>
            <a:r>
              <a:rPr lang="fa-IR" sz="2000" dirty="0">
                <a:ln w="0"/>
                <a:cs typeface="B Nazanin" panose="00000400000000000000" pitchFamily="2" charset="-78"/>
              </a:rPr>
              <a:t>)</a:t>
            </a:r>
            <a:endParaRPr lang="en-US" sz="2000" dirty="0">
              <a:ln w="0"/>
              <a:cs typeface="B Nazanin" panose="00000400000000000000" pitchFamily="2" charset="-78"/>
            </a:endParaRP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-سپس انتخاب گزینه </a:t>
            </a:r>
            <a:r>
              <a:rPr lang="en-US" sz="2000" dirty="0">
                <a:ln w="0"/>
                <a:cs typeface="B Nazanin" panose="00000400000000000000" pitchFamily="2" charset="-78"/>
              </a:rPr>
              <a:t> bed</a:t>
            </a:r>
            <a:endParaRPr lang="fa-IR" sz="2000" dirty="0">
              <a:ln w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317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6E094F-2D7A-46FF-B122-95384665D42B}"/>
              </a:ext>
            </a:extLst>
          </p:cNvPr>
          <p:cNvSpPr txBox="1"/>
          <p:nvPr/>
        </p:nvSpPr>
        <p:spPr>
          <a:xfrm>
            <a:off x="353386" y="102828"/>
            <a:ext cx="63817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-فشار دادن کلید ولوم به سمت داخل(تنظیم دمای </a:t>
            </a:r>
            <a:r>
              <a:rPr lang="en-US" sz="2000" dirty="0">
                <a:ln w="0"/>
                <a:cs typeface="B Nazanin" panose="00000400000000000000" pitchFamily="2" charset="-78"/>
              </a:rPr>
              <a:t>bed</a:t>
            </a:r>
            <a:r>
              <a:rPr lang="fa-IR" sz="2000" dirty="0">
                <a:ln w="0"/>
                <a:cs typeface="B Nazanin" panose="00000400000000000000" pitchFamily="2" charset="-78"/>
              </a:rPr>
              <a:t>)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-سپس چرخاندن ولوم به سمت راست و تنظیم دما روی عدد100</a:t>
            </a:r>
            <a:endParaRPr lang="en-US" sz="2000" dirty="0">
              <a:ln w="0"/>
              <a:cs typeface="B Nazanin" panose="00000400000000000000" pitchFamily="2" charset="-78"/>
            </a:endParaRP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-فشار دادن کلید ولوم به سمت داخل(ست کردن دمای </a:t>
            </a:r>
            <a:r>
              <a:rPr lang="en-US" sz="2000" dirty="0">
                <a:ln w="0"/>
                <a:cs typeface="B Nazanin" panose="00000400000000000000" pitchFamily="2" charset="-78"/>
              </a:rPr>
              <a:t>bed</a:t>
            </a:r>
            <a:r>
              <a:rPr lang="fa-IR" sz="2000" dirty="0">
                <a:ln w="0"/>
                <a:cs typeface="B Nazanin" panose="00000400000000000000" pitchFamily="2" charset="-78"/>
              </a:rPr>
              <a:t>)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901DA-30ED-4CDC-BFA9-C437BEC4B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7503"/>
            <a:ext cx="6858000" cy="3851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298511-91DB-43D8-B257-E7F411CC4A5B}"/>
              </a:ext>
            </a:extLst>
          </p:cNvPr>
          <p:cNvSpPr txBox="1"/>
          <p:nvPr/>
        </p:nvSpPr>
        <p:spPr>
          <a:xfrm>
            <a:off x="863222" y="5048534"/>
            <a:ext cx="5871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*بعد از تنظیم مدت زمان این فرآیند حدود 10 تا 15 دقیقه می باشد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73B866-01AE-4EED-8296-1E2CF9D9E190}"/>
              </a:ext>
            </a:extLst>
          </p:cNvPr>
          <p:cNvSpPr/>
          <p:nvPr/>
        </p:nvSpPr>
        <p:spPr>
          <a:xfrm>
            <a:off x="3895496" y="5552455"/>
            <a:ext cx="28937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400" b="1" cap="none" spc="0" dirty="0">
                <a:ln w="0"/>
                <a:cs typeface="B Nazanin" panose="00000400000000000000" pitchFamily="2" charset="-78"/>
              </a:rPr>
              <a:t>2-چسب زدن صفحه چاپ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F6ABD3-87CD-4770-B4E3-48D3F7D19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6376"/>
            <a:ext cx="6855496" cy="38496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2EC976-1223-4F8F-B502-C8AA137E3D72}"/>
              </a:ext>
            </a:extLst>
          </p:cNvPr>
          <p:cNvSpPr txBox="1"/>
          <p:nvPr/>
        </p:nvSpPr>
        <p:spPr>
          <a:xfrm>
            <a:off x="236856" y="9095286"/>
            <a:ext cx="6381784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*با فرض اینکه قطعه مورد نظر در فایل </a:t>
            </a:r>
            <a:r>
              <a:rPr lang="en-US" sz="2000" dirty="0" err="1">
                <a:ln w="0"/>
                <a:cs typeface="B Nazanin" panose="00000400000000000000" pitchFamily="2" charset="-78"/>
              </a:rPr>
              <a:t>gcode</a:t>
            </a:r>
            <a:r>
              <a:rPr lang="fa-IR" sz="2000" dirty="0">
                <a:ln w="0"/>
                <a:cs typeface="B Nazanin" panose="00000400000000000000" pitchFamily="2" charset="-78"/>
              </a:rPr>
              <a:t> وسط صفحه پرینت</a:t>
            </a:r>
            <a:r>
              <a:rPr lang="en-US" sz="2000" dirty="0">
                <a:ln w="0"/>
                <a:cs typeface="B Nazanin" panose="00000400000000000000" pitchFamily="2" charset="-78"/>
              </a:rPr>
              <a:t> </a:t>
            </a:r>
            <a:r>
              <a:rPr lang="fa-IR" sz="2000" dirty="0">
                <a:ln w="0"/>
                <a:cs typeface="B Nazanin" panose="00000400000000000000" pitchFamily="2" charset="-78"/>
              </a:rPr>
              <a:t> قرار داده شده محدوده مورد نظر را چسب بزنید</a:t>
            </a:r>
          </a:p>
        </p:txBody>
      </p:sp>
    </p:spTree>
    <p:extLst>
      <p:ext uri="{BB962C8B-B14F-4D97-AF65-F5344CB8AC3E}">
        <p14:creationId xmlns:p14="http://schemas.microsoft.com/office/powerpoint/2010/main" val="1645835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E89809-0691-46E7-AD09-E21C09900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6923"/>
            <a:ext cx="6858000" cy="3851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FABBDA-9808-4336-8DD8-2F1C230D9247}"/>
              </a:ext>
            </a:extLst>
          </p:cNvPr>
          <p:cNvSpPr txBox="1"/>
          <p:nvPr/>
        </p:nvSpPr>
        <p:spPr>
          <a:xfrm>
            <a:off x="353386" y="102828"/>
            <a:ext cx="63817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سطح زیرین صفحه چاپ را جهت عدم وجود زائده بررسی کنید و در صورتی که دمای هیت بد به100 درجه رسیده بود آن را روی هیت بد گذاشته و گیره های چهار طرف را ببندید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2DF7DD-985D-40E2-A2F2-23FFCEFE7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3264"/>
            <a:ext cx="6858000" cy="385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84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D79C8E-2833-48BC-B905-BAF5561C8AB5}"/>
              </a:ext>
            </a:extLst>
          </p:cNvPr>
          <p:cNvSpPr txBox="1"/>
          <p:nvPr/>
        </p:nvSpPr>
        <p:spPr>
          <a:xfrm>
            <a:off x="95534" y="102828"/>
            <a:ext cx="6639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*در صورتی که برای قرار دادن صفحه چاپ نیاز به پایین آوردن محور </a:t>
            </a:r>
            <a:r>
              <a:rPr lang="en-US" sz="2000" dirty="0">
                <a:ln w="0"/>
                <a:cs typeface="B Nazanin" panose="00000400000000000000" pitchFamily="2" charset="-78"/>
              </a:rPr>
              <a:t>z</a:t>
            </a:r>
            <a:r>
              <a:rPr lang="fa-IR" sz="2000" dirty="0">
                <a:ln w="0"/>
                <a:cs typeface="B Nazanin" panose="00000400000000000000" pitchFamily="2" charset="-78"/>
              </a:rPr>
              <a:t> بود به شکل زیر عمل کنید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09A211-4254-46B3-AE0B-529D102B7F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7" b="22329"/>
          <a:stretch/>
        </p:blipFill>
        <p:spPr>
          <a:xfrm>
            <a:off x="0" y="1091193"/>
            <a:ext cx="6858000" cy="21563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C144D0-B76D-485B-A944-1C8D87DD17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4" b="22329"/>
          <a:stretch/>
        </p:blipFill>
        <p:spPr>
          <a:xfrm>
            <a:off x="0" y="3430450"/>
            <a:ext cx="6858000" cy="20301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5C1B90-0D8C-43D4-B3A4-144DE74133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4" b="22329"/>
          <a:stretch/>
        </p:blipFill>
        <p:spPr>
          <a:xfrm>
            <a:off x="0" y="5643518"/>
            <a:ext cx="6858000" cy="20301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13F370-78C7-4ACC-988D-C27F4E0D4E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42" b="22328"/>
          <a:stretch/>
        </p:blipFill>
        <p:spPr>
          <a:xfrm>
            <a:off x="-13648" y="7856585"/>
            <a:ext cx="6858000" cy="17572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8B18A6-F5EF-4AAB-A7A5-677C23180284}"/>
              </a:ext>
            </a:extLst>
          </p:cNvPr>
          <p:cNvSpPr/>
          <p:nvPr/>
        </p:nvSpPr>
        <p:spPr>
          <a:xfrm>
            <a:off x="154198" y="677450"/>
            <a:ext cx="57275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cap="none" spc="0" dirty="0">
                <a:ln w="0"/>
                <a:cs typeface="B Nazanin" panose="00000400000000000000" pitchFamily="2" charset="-78"/>
              </a:rPr>
              <a:t>prepare&gt;move axis&gt;move 1mm&gt;move z&gt;20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2811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CED008-2DBD-4A87-88AD-D24B45359BA2}"/>
              </a:ext>
            </a:extLst>
          </p:cNvPr>
          <p:cNvSpPr/>
          <p:nvPr/>
        </p:nvSpPr>
        <p:spPr>
          <a:xfrm>
            <a:off x="4469226" y="175237"/>
            <a:ext cx="22525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400" b="1" dirty="0">
                <a:ln w="0"/>
                <a:cs typeface="B Nazanin" panose="00000400000000000000" pitchFamily="2" charset="-78"/>
              </a:rPr>
              <a:t>3</a:t>
            </a:r>
            <a:r>
              <a:rPr lang="fa-IR" sz="2400" b="1" cap="none" spc="0" dirty="0">
                <a:ln w="0"/>
                <a:cs typeface="B Nazanin" panose="00000400000000000000" pitchFamily="2" charset="-78"/>
              </a:rPr>
              <a:t>-تنظیم دمای نازل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EC801F-92FF-4A8E-902E-700D842F7F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7" b="26523"/>
          <a:stretch/>
        </p:blipFill>
        <p:spPr>
          <a:xfrm>
            <a:off x="0" y="1201003"/>
            <a:ext cx="6858000" cy="18015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3EBFA4-4B40-4AE6-BD47-B62287BC96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25871"/>
          <a:stretch/>
        </p:blipFill>
        <p:spPr>
          <a:xfrm>
            <a:off x="0" y="3179930"/>
            <a:ext cx="6858000" cy="19379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229816-EC56-465D-9C97-658C35604D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2" b="18784"/>
          <a:stretch/>
        </p:blipFill>
        <p:spPr>
          <a:xfrm>
            <a:off x="0" y="5295335"/>
            <a:ext cx="6858000" cy="193798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1DEB06C-864E-4B54-A443-C57875D5FB54}"/>
              </a:ext>
            </a:extLst>
          </p:cNvPr>
          <p:cNvSpPr/>
          <p:nvPr/>
        </p:nvSpPr>
        <p:spPr>
          <a:xfrm>
            <a:off x="122830" y="739338"/>
            <a:ext cx="451014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cap="none" spc="0" dirty="0">
                <a:ln w="0"/>
                <a:cs typeface="B Nazanin" panose="00000400000000000000" pitchFamily="2" charset="-78"/>
              </a:rPr>
              <a:t>Control&gt;temperature&gt;Nozzle&gt;240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8C90A4-268A-45AD-8BFF-A05C3AC47B60}"/>
              </a:ext>
            </a:extLst>
          </p:cNvPr>
          <p:cNvSpPr txBox="1"/>
          <p:nvPr/>
        </p:nvSpPr>
        <p:spPr>
          <a:xfrm>
            <a:off x="218364" y="7463058"/>
            <a:ext cx="66396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cs typeface="B Nazanin" panose="00000400000000000000" pitchFamily="2" charset="-78"/>
              </a:rPr>
              <a:t>*در صورتی که دمای محیط زیر 25 درجه بود بهتر است درهای کابین دستگاه را ببندید </a:t>
            </a:r>
          </a:p>
          <a:p>
            <a:pPr algn="r" rtl="1"/>
            <a:endParaRPr lang="fa-IR" sz="2400" dirty="0">
              <a:ln w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5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32530C-F364-4177-83C7-D656892615EC}"/>
              </a:ext>
            </a:extLst>
          </p:cNvPr>
          <p:cNvSpPr/>
          <p:nvPr/>
        </p:nvSpPr>
        <p:spPr>
          <a:xfrm>
            <a:off x="3429000" y="202533"/>
            <a:ext cx="33457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400" b="1" dirty="0">
                <a:ln w="0"/>
                <a:cs typeface="B Nazanin" panose="00000400000000000000" pitchFamily="2" charset="-78"/>
              </a:rPr>
              <a:t>4</a:t>
            </a:r>
            <a:r>
              <a:rPr lang="fa-IR" sz="2400" b="1" cap="none" spc="0" dirty="0">
                <a:ln w="0"/>
                <a:cs typeface="B Nazanin" panose="00000400000000000000" pitchFamily="2" charset="-78"/>
              </a:rPr>
              <a:t>-انتخاب فایل و شروع پرینت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09EDAB-ED89-4D4C-8270-A86874EC4083}"/>
              </a:ext>
            </a:extLst>
          </p:cNvPr>
          <p:cNvSpPr/>
          <p:nvPr/>
        </p:nvSpPr>
        <p:spPr>
          <a:xfrm>
            <a:off x="0" y="766634"/>
            <a:ext cx="56902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n-US" sz="2400" b="1" cap="none" spc="0" dirty="0">
                <a:ln w="0"/>
                <a:cs typeface="B Nazanin" panose="00000400000000000000" pitchFamily="2" charset="-78"/>
              </a:rPr>
              <a:t>Print from </a:t>
            </a:r>
            <a:r>
              <a:rPr lang="en-US" sz="2400" b="1" cap="none" spc="0" dirty="0" err="1">
                <a:ln w="0"/>
                <a:cs typeface="B Nazanin" panose="00000400000000000000" pitchFamily="2" charset="-78"/>
              </a:rPr>
              <a:t>sd</a:t>
            </a:r>
            <a:r>
              <a:rPr lang="en-US" sz="2400" b="1" cap="none" spc="0" dirty="0">
                <a:ln w="0"/>
                <a:cs typeface="B Nazanin" panose="00000400000000000000" pitchFamily="2" charset="-78"/>
              </a:rPr>
              <a:t>&gt;</a:t>
            </a:r>
            <a:r>
              <a:rPr lang="en-US" sz="2400" b="1" dirty="0">
                <a:ln w="0"/>
                <a:cs typeface="B Nazanin" panose="00000400000000000000" pitchFamily="2" charset="-78"/>
              </a:rPr>
              <a:t>2025&gt;</a:t>
            </a:r>
            <a:r>
              <a:rPr lang="fa-IR" sz="2400" b="1" dirty="0">
                <a:ln w="0"/>
                <a:cs typeface="B Nazanin" panose="00000400000000000000" pitchFamily="2" charset="-78"/>
              </a:rPr>
              <a:t>پوشه مورد نظر</a:t>
            </a:r>
            <a:r>
              <a:rPr lang="en-US" sz="2400" b="1" dirty="0">
                <a:ln w="0"/>
                <a:cs typeface="B Nazanin" panose="00000400000000000000" pitchFamily="2" charset="-78"/>
              </a:rPr>
              <a:t>&gt;</a:t>
            </a:r>
            <a:r>
              <a:rPr lang="en-US" sz="2400" b="1" dirty="0" err="1">
                <a:ln w="0"/>
                <a:cs typeface="B Nazanin" panose="00000400000000000000" pitchFamily="2" charset="-78"/>
              </a:rPr>
              <a:t>gcode</a:t>
            </a:r>
            <a:r>
              <a:rPr lang="fa-IR" sz="2400" b="1" dirty="0">
                <a:ln w="0"/>
                <a:cs typeface="B Nazanin" panose="00000400000000000000" pitchFamily="2" charset="-78"/>
              </a:rPr>
              <a:t>فایل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D90D38-330A-4C44-B79C-794ADFB2C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4343"/>
            <a:ext cx="6858000" cy="3851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123A04-196D-4E5D-BD33-57D6796D37E4}"/>
              </a:ext>
            </a:extLst>
          </p:cNvPr>
          <p:cNvSpPr txBox="1"/>
          <p:nvPr/>
        </p:nvSpPr>
        <p:spPr>
          <a:xfrm>
            <a:off x="109182" y="5475354"/>
            <a:ext cx="6639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*در صورتی حین کار دستگاه نیاز به متوقف کردن پرینت بود،با فشردن ولوم به سمت داخل وارد منو شده،ابتدا گزینه</a:t>
            </a:r>
            <a:r>
              <a:rPr lang="en-US" sz="2000" b="1" dirty="0">
                <a:ln w="0"/>
                <a:cs typeface="B Nazanin" panose="00000400000000000000" pitchFamily="2" charset="-78"/>
              </a:rPr>
              <a:t>pause print</a:t>
            </a:r>
            <a:r>
              <a:rPr lang="fa-IR" sz="2000" b="1" dirty="0">
                <a:ln w="0"/>
                <a:cs typeface="B Nazanin" panose="00000400000000000000" pitchFamily="2" charset="-78"/>
              </a:rPr>
              <a:t> را انتخاب و زمانی که دستگاه متوقف شد گزینه</a:t>
            </a:r>
            <a:r>
              <a:rPr lang="en-US" sz="2000" b="1" dirty="0">
                <a:ln w="0"/>
                <a:cs typeface="B Nazanin" panose="00000400000000000000" pitchFamily="2" charset="-78"/>
              </a:rPr>
              <a:t>stop print </a:t>
            </a:r>
            <a:r>
              <a:rPr lang="fa-IR" sz="2000" b="1" dirty="0">
                <a:ln w="0"/>
                <a:cs typeface="B Nazanin" panose="00000400000000000000" pitchFamily="2" charset="-78"/>
              </a:rPr>
              <a:t> را انتخاب کنید و در صورت نیاز به پایین آوردن صفحه از مسیر زیر اقدام کنید:</a:t>
            </a:r>
          </a:p>
          <a:p>
            <a:pPr algn="r" rtl="1"/>
            <a:endParaRPr lang="fa-IR" sz="2000" b="1" dirty="0">
              <a:ln w="0"/>
              <a:cs typeface="B Nazanin" panose="000004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005D47-EB08-48B0-A7EC-688D3128D439}"/>
              </a:ext>
            </a:extLst>
          </p:cNvPr>
          <p:cNvSpPr/>
          <p:nvPr/>
        </p:nvSpPr>
        <p:spPr>
          <a:xfrm>
            <a:off x="0" y="6875737"/>
            <a:ext cx="57275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cap="none" spc="0" dirty="0">
                <a:ln w="0"/>
                <a:cs typeface="B Nazanin" panose="00000400000000000000" pitchFamily="2" charset="-78"/>
              </a:rPr>
              <a:t>prepare&gt;move axis&gt;move 1mm&gt;move z&gt;20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3712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02D553-A61E-4F10-8D48-EB77BAFB0D1B}"/>
              </a:ext>
            </a:extLst>
          </p:cNvPr>
          <p:cNvSpPr txBox="1"/>
          <p:nvPr/>
        </p:nvSpPr>
        <p:spPr>
          <a:xfrm>
            <a:off x="156949" y="143150"/>
            <a:ext cx="65441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cs typeface="B Nazanin" panose="00000400000000000000" pitchFamily="2" charset="-78"/>
              </a:rPr>
              <a:t>*بعد از اتمام پرینت، گیره ها را باز کرده و صفحه چاپ را از روی هیت بد برداشته و پس از اینکه دمای صفحه چاپ کاهش یافت قطعه را با استفاده از کاردک پلاستیکی جدا کنید</a:t>
            </a:r>
          </a:p>
          <a:p>
            <a:pPr algn="r" rtl="1"/>
            <a:endParaRPr lang="fa-IR" sz="24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8C9777-35A2-4215-BB63-BC82284B8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047"/>
            <a:ext cx="6858000" cy="38510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B48866-0F92-4AE3-9405-83699C0E36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7729"/>
            <a:ext cx="6858000" cy="385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8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</TotalTime>
  <Words>914</Words>
  <Application>Microsoft Office PowerPoint</Application>
  <PresentationFormat>A4 Paper (210x297 mm)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</dc:creator>
  <cp:lastModifiedBy>Administrator</cp:lastModifiedBy>
  <cp:revision>229</cp:revision>
  <dcterms:created xsi:type="dcterms:W3CDTF">2022-06-02T06:31:42Z</dcterms:created>
  <dcterms:modified xsi:type="dcterms:W3CDTF">2022-06-06T05:09:54Z</dcterms:modified>
</cp:coreProperties>
</file>